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46"/>
  </p:notesMasterIdLst>
  <p:sldIdLst>
    <p:sldId id="256" r:id="rId2"/>
    <p:sldId id="257" r:id="rId3"/>
    <p:sldId id="278" r:id="rId4"/>
    <p:sldId id="258" r:id="rId5"/>
    <p:sldId id="260" r:id="rId6"/>
    <p:sldId id="261" r:id="rId7"/>
    <p:sldId id="282" r:id="rId8"/>
    <p:sldId id="283" r:id="rId9"/>
    <p:sldId id="287" r:id="rId10"/>
    <p:sldId id="288" r:id="rId11"/>
    <p:sldId id="284" r:id="rId12"/>
    <p:sldId id="262" r:id="rId13"/>
    <p:sldId id="270" r:id="rId14"/>
    <p:sldId id="289" r:id="rId15"/>
    <p:sldId id="290" r:id="rId16"/>
    <p:sldId id="291" r:id="rId17"/>
    <p:sldId id="302" r:id="rId18"/>
    <p:sldId id="303" r:id="rId19"/>
    <p:sldId id="304" r:id="rId20"/>
    <p:sldId id="305" r:id="rId21"/>
    <p:sldId id="306" r:id="rId22"/>
    <p:sldId id="307" r:id="rId23"/>
    <p:sldId id="308" r:id="rId24"/>
    <p:sldId id="309" r:id="rId25"/>
    <p:sldId id="310" r:id="rId26"/>
    <p:sldId id="311" r:id="rId27"/>
    <p:sldId id="296" r:id="rId28"/>
    <p:sldId id="301" r:id="rId29"/>
    <p:sldId id="297" r:id="rId30"/>
    <p:sldId id="265" r:id="rId31"/>
    <p:sldId id="312" r:id="rId32"/>
    <p:sldId id="266" r:id="rId33"/>
    <p:sldId id="267" r:id="rId34"/>
    <p:sldId id="298" r:id="rId35"/>
    <p:sldId id="299" r:id="rId36"/>
    <p:sldId id="280" r:id="rId37"/>
    <p:sldId id="294" r:id="rId38"/>
    <p:sldId id="295" r:id="rId39"/>
    <p:sldId id="281" r:id="rId40"/>
    <p:sldId id="293" r:id="rId41"/>
    <p:sldId id="275" r:id="rId42"/>
    <p:sldId id="268" r:id="rId43"/>
    <p:sldId id="269" r:id="rId44"/>
    <p:sldId id="276" r:id="rId45"/>
  </p:sldIdLst>
  <p:sldSz cx="9144000" cy="5715000" type="screen16x10"/>
  <p:notesSz cx="6858000" cy="9144000"/>
  <p:defaultTex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80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k.nijole@gmail.com" initials="m" lastIdx="2"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1A52"/>
    <a:srgbClr val="54616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1255" autoAdjust="0"/>
  </p:normalViewPr>
  <p:slideViewPr>
    <p:cSldViewPr>
      <p:cViewPr varScale="1">
        <p:scale>
          <a:sx n="50" d="100"/>
          <a:sy n="50" d="100"/>
        </p:scale>
        <p:origin x="1956" y="42"/>
      </p:cViewPr>
      <p:guideLst>
        <p:guide orient="horz" pos="1800"/>
        <p:guide pos="2880"/>
      </p:guideLst>
    </p:cSldViewPr>
  </p:slideViewPr>
  <p:notesTextViewPr>
    <p:cViewPr>
      <p:scale>
        <a:sx n="1" d="1"/>
        <a:sy n="1" d="1"/>
      </p:scale>
      <p:origin x="0" y="0"/>
    </p:cViewPr>
  </p:notesTextViewPr>
  <p:sorterViewPr>
    <p:cViewPr>
      <p:scale>
        <a:sx n="100" d="100"/>
        <a:sy n="100" d="100"/>
      </p:scale>
      <p:origin x="0" y="-339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commentAuthors" Target="commentAuthors.xml"/><Relationship Id="rId50"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1B18214-2830-6E4C-9B1E-8C9BFD6D5FE5}" type="doc">
      <dgm:prSet loTypeId="urn:microsoft.com/office/officeart/2005/8/layout/process1" loCatId="" qsTypeId="urn:microsoft.com/office/officeart/2005/8/quickstyle/simple4" qsCatId="simple" csTypeId="urn:microsoft.com/office/officeart/2005/8/colors/accent1_2" csCatId="accent1" phldr="1"/>
      <dgm:spPr/>
    </dgm:pt>
    <dgm:pt modelId="{013F1E73-346F-2D4B-85CE-0F23C4946574}">
      <dgm:prSet phldrT="[Text]"/>
      <dgm:spPr/>
      <dgm:t>
        <a:bodyPr/>
        <a:lstStyle/>
        <a:p>
          <a:r>
            <a:rPr lang="en-US" b="1" dirty="0"/>
            <a:t>Spatial Database</a:t>
          </a:r>
        </a:p>
        <a:p>
          <a:r>
            <a:rPr lang="en-US" dirty="0" err="1"/>
            <a:t>PostgreSQL</a:t>
          </a:r>
          <a:endParaRPr lang="en-US" dirty="0"/>
        </a:p>
      </dgm:t>
    </dgm:pt>
    <dgm:pt modelId="{28F7642E-CF11-A644-9DBA-2181C66217EC}" type="parTrans" cxnId="{AFB930EB-55D3-2944-9053-8D4ECA632D64}">
      <dgm:prSet/>
      <dgm:spPr/>
      <dgm:t>
        <a:bodyPr/>
        <a:lstStyle/>
        <a:p>
          <a:endParaRPr lang="en-US"/>
        </a:p>
      </dgm:t>
    </dgm:pt>
    <dgm:pt modelId="{1595806C-F934-634D-A35A-3935A305F87F}" type="sibTrans" cxnId="{AFB930EB-55D3-2944-9053-8D4ECA632D64}">
      <dgm:prSet/>
      <dgm:spPr/>
      <dgm:t>
        <a:bodyPr/>
        <a:lstStyle/>
        <a:p>
          <a:endParaRPr lang="en-US"/>
        </a:p>
      </dgm:t>
    </dgm:pt>
    <dgm:pt modelId="{B8AFE908-F26B-1A40-B46F-10B0E9210D08}">
      <dgm:prSet phldrT="[Text]"/>
      <dgm:spPr/>
      <dgm:t>
        <a:bodyPr/>
        <a:lstStyle/>
        <a:p>
          <a:r>
            <a:rPr lang="en-US" b="1" dirty="0"/>
            <a:t>GIS Server</a:t>
          </a:r>
          <a:endParaRPr lang="en-US" b="0" dirty="0"/>
        </a:p>
        <a:p>
          <a:r>
            <a:rPr lang="en-US" b="0" dirty="0" err="1"/>
            <a:t>GeoServer</a:t>
          </a:r>
          <a:endParaRPr lang="en-US" b="1" dirty="0"/>
        </a:p>
      </dgm:t>
    </dgm:pt>
    <dgm:pt modelId="{DAB323CD-C108-0443-8554-4700757449E6}" type="parTrans" cxnId="{D95E1E63-A23B-6044-92B7-274A51DA4454}">
      <dgm:prSet/>
      <dgm:spPr/>
      <dgm:t>
        <a:bodyPr/>
        <a:lstStyle/>
        <a:p>
          <a:endParaRPr lang="en-US"/>
        </a:p>
      </dgm:t>
    </dgm:pt>
    <dgm:pt modelId="{B2E62043-C275-9347-9C40-9662DAD8F7FC}" type="sibTrans" cxnId="{D95E1E63-A23B-6044-92B7-274A51DA4454}">
      <dgm:prSet/>
      <dgm:spPr/>
      <dgm:t>
        <a:bodyPr/>
        <a:lstStyle/>
        <a:p>
          <a:endParaRPr lang="en-US"/>
        </a:p>
      </dgm:t>
    </dgm:pt>
    <dgm:pt modelId="{E5C2581E-D52F-CA4B-BE83-8B3E17A818A2}">
      <dgm:prSet phldrT="[Text]"/>
      <dgm:spPr/>
      <dgm:t>
        <a:bodyPr/>
        <a:lstStyle/>
        <a:p>
          <a:r>
            <a:rPr lang="en-US" b="1" dirty="0"/>
            <a:t>Web Server </a:t>
          </a:r>
          <a:endParaRPr lang="en-US" b="0" dirty="0"/>
        </a:p>
        <a:p>
          <a:r>
            <a:rPr lang="en-US" b="0" dirty="0"/>
            <a:t>N/A </a:t>
          </a:r>
          <a:r>
            <a:rPr lang="mr-IN" b="0" dirty="0"/>
            <a:t>–</a:t>
          </a:r>
          <a:r>
            <a:rPr lang="en-US" b="0" dirty="0"/>
            <a:t> local host</a:t>
          </a:r>
          <a:endParaRPr lang="en-US" b="1" dirty="0"/>
        </a:p>
      </dgm:t>
    </dgm:pt>
    <dgm:pt modelId="{A047EC99-5787-5049-826C-77561B2780EB}" type="parTrans" cxnId="{E26FFC15-84B5-5F47-AA35-A93388F42C36}">
      <dgm:prSet/>
      <dgm:spPr/>
      <dgm:t>
        <a:bodyPr/>
        <a:lstStyle/>
        <a:p>
          <a:endParaRPr lang="en-US"/>
        </a:p>
      </dgm:t>
    </dgm:pt>
    <dgm:pt modelId="{F273A1CB-A3D8-4F42-8C99-2841130A4E3E}" type="sibTrans" cxnId="{E26FFC15-84B5-5F47-AA35-A93388F42C36}">
      <dgm:prSet/>
      <dgm:spPr/>
      <dgm:t>
        <a:bodyPr/>
        <a:lstStyle/>
        <a:p>
          <a:endParaRPr lang="en-US"/>
        </a:p>
      </dgm:t>
    </dgm:pt>
    <dgm:pt modelId="{CE9088C8-F290-9440-8444-9CE73B80C60E}">
      <dgm:prSet/>
      <dgm:spPr/>
      <dgm:t>
        <a:bodyPr/>
        <a:lstStyle/>
        <a:p>
          <a:r>
            <a:rPr lang="en-US" b="1" dirty="0" err="1"/>
            <a:t>Javascript</a:t>
          </a:r>
          <a:r>
            <a:rPr lang="en-US" b="1" dirty="0"/>
            <a:t> based Web Application</a:t>
          </a:r>
        </a:p>
        <a:p>
          <a:r>
            <a:rPr lang="en-US" b="0" dirty="0"/>
            <a:t>OpenLayers</a:t>
          </a:r>
        </a:p>
      </dgm:t>
    </dgm:pt>
    <dgm:pt modelId="{15FA4BB6-781F-DF4A-A2A9-040DE4E77FF5}" type="parTrans" cxnId="{9EE3BB89-34F0-D04E-878E-F3230C3187C3}">
      <dgm:prSet/>
      <dgm:spPr/>
    </dgm:pt>
    <dgm:pt modelId="{3A8728B5-65BE-014B-89FB-5E9BE422BDDE}" type="sibTrans" cxnId="{9EE3BB89-34F0-D04E-878E-F3230C3187C3}">
      <dgm:prSet/>
      <dgm:spPr/>
    </dgm:pt>
    <dgm:pt modelId="{C990B9FA-743C-FE4A-9F30-2C5AFCC5C3E2}" type="pres">
      <dgm:prSet presAssocID="{F1B18214-2830-6E4C-9B1E-8C9BFD6D5FE5}" presName="Name0" presStyleCnt="0">
        <dgm:presLayoutVars>
          <dgm:dir/>
          <dgm:resizeHandles val="exact"/>
        </dgm:presLayoutVars>
      </dgm:prSet>
      <dgm:spPr/>
    </dgm:pt>
    <dgm:pt modelId="{1F4C3720-3012-0C44-BC19-4DCF1761CF3E}" type="pres">
      <dgm:prSet presAssocID="{013F1E73-346F-2D4B-85CE-0F23C4946574}" presName="node" presStyleLbl="node1" presStyleIdx="0" presStyleCnt="4">
        <dgm:presLayoutVars>
          <dgm:bulletEnabled val="1"/>
        </dgm:presLayoutVars>
      </dgm:prSet>
      <dgm:spPr/>
    </dgm:pt>
    <dgm:pt modelId="{0F678BBE-0426-034B-88C5-34135A583887}" type="pres">
      <dgm:prSet presAssocID="{1595806C-F934-634D-A35A-3935A305F87F}" presName="sibTrans" presStyleLbl="sibTrans2D1" presStyleIdx="0" presStyleCnt="3"/>
      <dgm:spPr/>
    </dgm:pt>
    <dgm:pt modelId="{1861C8A4-D7EF-9D46-A024-9BBCCF2E94A7}" type="pres">
      <dgm:prSet presAssocID="{1595806C-F934-634D-A35A-3935A305F87F}" presName="connectorText" presStyleLbl="sibTrans2D1" presStyleIdx="0" presStyleCnt="3"/>
      <dgm:spPr/>
    </dgm:pt>
    <dgm:pt modelId="{0741B6A3-5748-7741-984A-74949380C50A}" type="pres">
      <dgm:prSet presAssocID="{B8AFE908-F26B-1A40-B46F-10B0E9210D08}" presName="node" presStyleLbl="node1" presStyleIdx="1" presStyleCnt="4">
        <dgm:presLayoutVars>
          <dgm:bulletEnabled val="1"/>
        </dgm:presLayoutVars>
      </dgm:prSet>
      <dgm:spPr/>
    </dgm:pt>
    <dgm:pt modelId="{F628BE06-A429-C048-ADF8-516701B20267}" type="pres">
      <dgm:prSet presAssocID="{B2E62043-C275-9347-9C40-9662DAD8F7FC}" presName="sibTrans" presStyleLbl="sibTrans2D1" presStyleIdx="1" presStyleCnt="3"/>
      <dgm:spPr/>
    </dgm:pt>
    <dgm:pt modelId="{CA76B9DB-C1D3-8C4F-B443-0B1820D7B73B}" type="pres">
      <dgm:prSet presAssocID="{B2E62043-C275-9347-9C40-9662DAD8F7FC}" presName="connectorText" presStyleLbl="sibTrans2D1" presStyleIdx="1" presStyleCnt="3"/>
      <dgm:spPr/>
    </dgm:pt>
    <dgm:pt modelId="{9A8F4DED-7ACC-094C-891E-D17C9928A230}" type="pres">
      <dgm:prSet presAssocID="{E5C2581E-D52F-CA4B-BE83-8B3E17A818A2}" presName="node" presStyleLbl="node1" presStyleIdx="2" presStyleCnt="4">
        <dgm:presLayoutVars>
          <dgm:bulletEnabled val="1"/>
        </dgm:presLayoutVars>
      </dgm:prSet>
      <dgm:spPr/>
    </dgm:pt>
    <dgm:pt modelId="{67A15232-640E-9348-B30A-308F1AB2BBE9}" type="pres">
      <dgm:prSet presAssocID="{F273A1CB-A3D8-4F42-8C99-2841130A4E3E}" presName="sibTrans" presStyleLbl="sibTrans2D1" presStyleIdx="2" presStyleCnt="3"/>
      <dgm:spPr/>
    </dgm:pt>
    <dgm:pt modelId="{2EE83A35-90F4-5345-998B-7674CD97C216}" type="pres">
      <dgm:prSet presAssocID="{F273A1CB-A3D8-4F42-8C99-2841130A4E3E}" presName="connectorText" presStyleLbl="sibTrans2D1" presStyleIdx="2" presStyleCnt="3"/>
      <dgm:spPr/>
    </dgm:pt>
    <dgm:pt modelId="{FD6F3A9C-3BD6-8744-851B-88C9B432E8C0}" type="pres">
      <dgm:prSet presAssocID="{CE9088C8-F290-9440-8444-9CE73B80C60E}" presName="node" presStyleLbl="node1" presStyleIdx="3" presStyleCnt="4">
        <dgm:presLayoutVars>
          <dgm:bulletEnabled val="1"/>
        </dgm:presLayoutVars>
      </dgm:prSet>
      <dgm:spPr/>
    </dgm:pt>
  </dgm:ptLst>
  <dgm:cxnLst>
    <dgm:cxn modelId="{B48EF346-7A99-584C-870B-3CB56C64E75D}" type="presOf" srcId="{E5C2581E-D52F-CA4B-BE83-8B3E17A818A2}" destId="{9A8F4DED-7ACC-094C-891E-D17C9928A230}" srcOrd="0" destOrd="0" presId="urn:microsoft.com/office/officeart/2005/8/layout/process1"/>
    <dgm:cxn modelId="{E26FFC15-84B5-5F47-AA35-A93388F42C36}" srcId="{F1B18214-2830-6E4C-9B1E-8C9BFD6D5FE5}" destId="{E5C2581E-D52F-CA4B-BE83-8B3E17A818A2}" srcOrd="2" destOrd="0" parTransId="{A047EC99-5787-5049-826C-77561B2780EB}" sibTransId="{F273A1CB-A3D8-4F42-8C99-2841130A4E3E}"/>
    <dgm:cxn modelId="{968DF58B-B39E-E940-8B12-C7A0F6505219}" type="presOf" srcId="{1595806C-F934-634D-A35A-3935A305F87F}" destId="{0F678BBE-0426-034B-88C5-34135A583887}" srcOrd="0" destOrd="0" presId="urn:microsoft.com/office/officeart/2005/8/layout/process1"/>
    <dgm:cxn modelId="{EB1F4588-7351-5F48-BC47-A0A00CCE2193}" type="presOf" srcId="{B2E62043-C275-9347-9C40-9662DAD8F7FC}" destId="{F628BE06-A429-C048-ADF8-516701B20267}" srcOrd="0" destOrd="0" presId="urn:microsoft.com/office/officeart/2005/8/layout/process1"/>
    <dgm:cxn modelId="{9EE3BB89-34F0-D04E-878E-F3230C3187C3}" srcId="{F1B18214-2830-6E4C-9B1E-8C9BFD6D5FE5}" destId="{CE9088C8-F290-9440-8444-9CE73B80C60E}" srcOrd="3" destOrd="0" parTransId="{15FA4BB6-781F-DF4A-A2A9-040DE4E77FF5}" sibTransId="{3A8728B5-65BE-014B-89FB-5E9BE422BDDE}"/>
    <dgm:cxn modelId="{D95E1E63-A23B-6044-92B7-274A51DA4454}" srcId="{F1B18214-2830-6E4C-9B1E-8C9BFD6D5FE5}" destId="{B8AFE908-F26B-1A40-B46F-10B0E9210D08}" srcOrd="1" destOrd="0" parTransId="{DAB323CD-C108-0443-8554-4700757449E6}" sibTransId="{B2E62043-C275-9347-9C40-9662DAD8F7FC}"/>
    <dgm:cxn modelId="{46377E87-7738-5441-8725-E5D1DEC33CFD}" type="presOf" srcId="{F273A1CB-A3D8-4F42-8C99-2841130A4E3E}" destId="{67A15232-640E-9348-B30A-308F1AB2BBE9}" srcOrd="0" destOrd="0" presId="urn:microsoft.com/office/officeart/2005/8/layout/process1"/>
    <dgm:cxn modelId="{5F344B49-DC6E-D748-9390-8500FE031AC9}" type="presOf" srcId="{B8AFE908-F26B-1A40-B46F-10B0E9210D08}" destId="{0741B6A3-5748-7741-984A-74949380C50A}" srcOrd="0" destOrd="0" presId="urn:microsoft.com/office/officeart/2005/8/layout/process1"/>
    <dgm:cxn modelId="{01FA2A93-6ED3-B241-AA76-DFF9511B74BB}" type="presOf" srcId="{CE9088C8-F290-9440-8444-9CE73B80C60E}" destId="{FD6F3A9C-3BD6-8744-851B-88C9B432E8C0}" srcOrd="0" destOrd="0" presId="urn:microsoft.com/office/officeart/2005/8/layout/process1"/>
    <dgm:cxn modelId="{09FBE4EE-CE6C-1444-AD19-44C52AFDDB6E}" type="presOf" srcId="{013F1E73-346F-2D4B-85CE-0F23C4946574}" destId="{1F4C3720-3012-0C44-BC19-4DCF1761CF3E}" srcOrd="0" destOrd="0" presId="urn:microsoft.com/office/officeart/2005/8/layout/process1"/>
    <dgm:cxn modelId="{69461BD8-7129-FA45-B194-876E7CFEBC4E}" type="presOf" srcId="{1595806C-F934-634D-A35A-3935A305F87F}" destId="{1861C8A4-D7EF-9D46-A024-9BBCCF2E94A7}" srcOrd="1" destOrd="0" presId="urn:microsoft.com/office/officeart/2005/8/layout/process1"/>
    <dgm:cxn modelId="{C211DCC2-195D-744F-B468-31685CBB6C31}" type="presOf" srcId="{B2E62043-C275-9347-9C40-9662DAD8F7FC}" destId="{CA76B9DB-C1D3-8C4F-B443-0B1820D7B73B}" srcOrd="1" destOrd="0" presId="urn:microsoft.com/office/officeart/2005/8/layout/process1"/>
    <dgm:cxn modelId="{BB1AC084-C70B-864F-81D9-6B22F0133EAB}" type="presOf" srcId="{F1B18214-2830-6E4C-9B1E-8C9BFD6D5FE5}" destId="{C990B9FA-743C-FE4A-9F30-2C5AFCC5C3E2}" srcOrd="0" destOrd="0" presId="urn:microsoft.com/office/officeart/2005/8/layout/process1"/>
    <dgm:cxn modelId="{AFB930EB-55D3-2944-9053-8D4ECA632D64}" srcId="{F1B18214-2830-6E4C-9B1E-8C9BFD6D5FE5}" destId="{013F1E73-346F-2D4B-85CE-0F23C4946574}" srcOrd="0" destOrd="0" parTransId="{28F7642E-CF11-A644-9DBA-2181C66217EC}" sibTransId="{1595806C-F934-634D-A35A-3935A305F87F}"/>
    <dgm:cxn modelId="{15009F0B-E3EF-084C-B5C8-7E9381011C36}" type="presOf" srcId="{F273A1CB-A3D8-4F42-8C99-2841130A4E3E}" destId="{2EE83A35-90F4-5345-998B-7674CD97C216}" srcOrd="1" destOrd="0" presId="urn:microsoft.com/office/officeart/2005/8/layout/process1"/>
    <dgm:cxn modelId="{556F205B-0C1A-604A-AE5D-88FC6385AE05}" type="presParOf" srcId="{C990B9FA-743C-FE4A-9F30-2C5AFCC5C3E2}" destId="{1F4C3720-3012-0C44-BC19-4DCF1761CF3E}" srcOrd="0" destOrd="0" presId="urn:microsoft.com/office/officeart/2005/8/layout/process1"/>
    <dgm:cxn modelId="{AE90FFF8-BCB7-FB4D-B531-F9550F05B486}" type="presParOf" srcId="{C990B9FA-743C-FE4A-9F30-2C5AFCC5C3E2}" destId="{0F678BBE-0426-034B-88C5-34135A583887}" srcOrd="1" destOrd="0" presId="urn:microsoft.com/office/officeart/2005/8/layout/process1"/>
    <dgm:cxn modelId="{CD206D2C-6309-5B40-9CEB-FEAEAFE1209F}" type="presParOf" srcId="{0F678BBE-0426-034B-88C5-34135A583887}" destId="{1861C8A4-D7EF-9D46-A024-9BBCCF2E94A7}" srcOrd="0" destOrd="0" presId="urn:microsoft.com/office/officeart/2005/8/layout/process1"/>
    <dgm:cxn modelId="{24C8E91A-962C-FA42-AEA1-F2D00C739173}" type="presParOf" srcId="{C990B9FA-743C-FE4A-9F30-2C5AFCC5C3E2}" destId="{0741B6A3-5748-7741-984A-74949380C50A}" srcOrd="2" destOrd="0" presId="urn:microsoft.com/office/officeart/2005/8/layout/process1"/>
    <dgm:cxn modelId="{4D7A1CCE-5FB6-FC4A-BE19-F5CAF4F0D724}" type="presParOf" srcId="{C990B9FA-743C-FE4A-9F30-2C5AFCC5C3E2}" destId="{F628BE06-A429-C048-ADF8-516701B20267}" srcOrd="3" destOrd="0" presId="urn:microsoft.com/office/officeart/2005/8/layout/process1"/>
    <dgm:cxn modelId="{50D21AFF-6D54-FE40-835E-F9BC26D7DE38}" type="presParOf" srcId="{F628BE06-A429-C048-ADF8-516701B20267}" destId="{CA76B9DB-C1D3-8C4F-B443-0B1820D7B73B}" srcOrd="0" destOrd="0" presId="urn:microsoft.com/office/officeart/2005/8/layout/process1"/>
    <dgm:cxn modelId="{10B57B97-5B6C-1340-A0AA-8E66C4FCD1D4}" type="presParOf" srcId="{C990B9FA-743C-FE4A-9F30-2C5AFCC5C3E2}" destId="{9A8F4DED-7ACC-094C-891E-D17C9928A230}" srcOrd="4" destOrd="0" presId="urn:microsoft.com/office/officeart/2005/8/layout/process1"/>
    <dgm:cxn modelId="{B836C24D-1402-DD40-BDE6-3B1E40BDCA2D}" type="presParOf" srcId="{C990B9FA-743C-FE4A-9F30-2C5AFCC5C3E2}" destId="{67A15232-640E-9348-B30A-308F1AB2BBE9}" srcOrd="5" destOrd="0" presId="urn:microsoft.com/office/officeart/2005/8/layout/process1"/>
    <dgm:cxn modelId="{30CA03D7-24D2-7640-A694-C63A58ACF4C8}" type="presParOf" srcId="{67A15232-640E-9348-B30A-308F1AB2BBE9}" destId="{2EE83A35-90F4-5345-998B-7674CD97C216}" srcOrd="0" destOrd="0" presId="urn:microsoft.com/office/officeart/2005/8/layout/process1"/>
    <dgm:cxn modelId="{D6924A6B-2341-D84D-BFA7-37841E4BC73B}" type="presParOf" srcId="{C990B9FA-743C-FE4A-9F30-2C5AFCC5C3E2}" destId="{FD6F3A9C-3BD6-8744-851B-88C9B432E8C0}"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4C3720-3012-0C44-BC19-4DCF1761CF3E}">
      <dsp:nvSpPr>
        <dsp:cNvPr id="0" name=""/>
        <dsp:cNvSpPr/>
      </dsp:nvSpPr>
      <dsp:spPr>
        <a:xfrm>
          <a:off x="3616" y="1072123"/>
          <a:ext cx="1581224" cy="1323966"/>
        </a:xfrm>
        <a:prstGeom prst="roundRect">
          <a:avLst>
            <a:gd name="adj" fmla="val 10000"/>
          </a:avLst>
        </a:prstGeom>
        <a:gradFill rotWithShape="0">
          <a:gsLst>
            <a:gs pos="0">
              <a:schemeClr val="accent1">
                <a:hueOff val="0"/>
                <a:satOff val="0"/>
                <a:lumOff val="0"/>
                <a:alphaOff val="0"/>
                <a:tint val="96000"/>
                <a:satMod val="120000"/>
                <a:lumMod val="120000"/>
              </a:schemeClr>
            </a:gs>
            <a:gs pos="100000">
              <a:schemeClr val="accent1">
                <a:hueOff val="0"/>
                <a:satOff val="0"/>
                <a:lumOff val="0"/>
                <a:alphaOff val="0"/>
                <a:shade val="89000"/>
                <a:lumMod val="90000"/>
              </a:schemeClr>
            </a:gs>
          </a:gsLst>
          <a:lin ang="5400000" scaled="0"/>
        </a:gradFill>
        <a:ln>
          <a:noFill/>
        </a:ln>
        <a:effectLst>
          <a:outerShdw blurRad="50800" dist="25400" dir="5400000" rotWithShape="0">
            <a:srgbClr val="000000">
              <a:alpha val="38000"/>
            </a:srgbClr>
          </a:outerShdw>
        </a:effectLst>
        <a:scene3d>
          <a:camera prst="orthographicFront">
            <a:rot lat="0" lon="0" rev="0"/>
          </a:camera>
          <a:lightRig rig="flat" dir="tl">
            <a:rot lat="0" lon="0" rev="6360000"/>
          </a:lightRig>
        </a:scene3d>
        <a:sp3d prstMaterial="flat">
          <a:bevelT w="12700" h="12700"/>
        </a:sp3d>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t>Spatial Database</a:t>
          </a:r>
        </a:p>
        <a:p>
          <a:pPr marL="0" lvl="0" indent="0" algn="ctr" defTabSz="800100">
            <a:lnSpc>
              <a:spcPct val="90000"/>
            </a:lnSpc>
            <a:spcBef>
              <a:spcPct val="0"/>
            </a:spcBef>
            <a:spcAft>
              <a:spcPct val="35000"/>
            </a:spcAft>
            <a:buNone/>
          </a:pPr>
          <a:r>
            <a:rPr lang="en-US" sz="1800" kern="1200" dirty="0" err="1"/>
            <a:t>PostgreSQL</a:t>
          </a:r>
          <a:endParaRPr lang="en-US" sz="1800" kern="1200" dirty="0"/>
        </a:p>
      </dsp:txBody>
      <dsp:txXfrm>
        <a:off x="42394" y="1110901"/>
        <a:ext cx="1503668" cy="1246410"/>
      </dsp:txXfrm>
    </dsp:sp>
    <dsp:sp modelId="{0F678BBE-0426-034B-88C5-34135A583887}">
      <dsp:nvSpPr>
        <dsp:cNvPr id="0" name=""/>
        <dsp:cNvSpPr/>
      </dsp:nvSpPr>
      <dsp:spPr>
        <a:xfrm>
          <a:off x="1742963" y="1538034"/>
          <a:ext cx="335219" cy="392143"/>
        </a:xfrm>
        <a:prstGeom prst="rightArrow">
          <a:avLst>
            <a:gd name="adj1" fmla="val 60000"/>
            <a:gd name="adj2" fmla="val 50000"/>
          </a:avLst>
        </a:prstGeom>
        <a:gradFill rotWithShape="0">
          <a:gsLst>
            <a:gs pos="0">
              <a:schemeClr val="accent1">
                <a:tint val="60000"/>
                <a:hueOff val="0"/>
                <a:satOff val="0"/>
                <a:lumOff val="0"/>
                <a:alphaOff val="0"/>
                <a:tint val="96000"/>
                <a:satMod val="120000"/>
                <a:lumMod val="120000"/>
              </a:schemeClr>
            </a:gs>
            <a:gs pos="100000">
              <a:schemeClr val="accent1">
                <a:tint val="60000"/>
                <a:hueOff val="0"/>
                <a:satOff val="0"/>
                <a:lumOff val="0"/>
                <a:alphaOff val="0"/>
                <a:shade val="89000"/>
                <a:lumMod val="90000"/>
              </a:schemeClr>
            </a:gs>
          </a:gsLst>
          <a:lin ang="5400000" scaled="0"/>
        </a:gradFill>
        <a:ln>
          <a:noFill/>
        </a:ln>
        <a:effectLst>
          <a:outerShdw blurRad="50800" dist="25400" dir="5400000" rotWithShape="0">
            <a:srgbClr val="000000">
              <a:alpha val="38000"/>
            </a:srgbClr>
          </a:outerShdw>
        </a:effectLst>
        <a:scene3d>
          <a:camera prst="orthographicFront">
            <a:rot lat="0" lon="0" rev="0"/>
          </a:camera>
          <a:lightRig rig="flat" dir="tl">
            <a:rot lat="0" lon="0" rev="6360000"/>
          </a:lightRig>
        </a:scene3d>
        <a:sp3d prstMaterial="flat">
          <a:bevelT w="12700" h="12700"/>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1742963" y="1616463"/>
        <a:ext cx="234653" cy="235285"/>
      </dsp:txXfrm>
    </dsp:sp>
    <dsp:sp modelId="{0741B6A3-5748-7741-984A-74949380C50A}">
      <dsp:nvSpPr>
        <dsp:cNvPr id="0" name=""/>
        <dsp:cNvSpPr/>
      </dsp:nvSpPr>
      <dsp:spPr>
        <a:xfrm>
          <a:off x="2217330" y="1072123"/>
          <a:ext cx="1581224" cy="1323966"/>
        </a:xfrm>
        <a:prstGeom prst="roundRect">
          <a:avLst>
            <a:gd name="adj" fmla="val 10000"/>
          </a:avLst>
        </a:prstGeom>
        <a:gradFill rotWithShape="0">
          <a:gsLst>
            <a:gs pos="0">
              <a:schemeClr val="accent1">
                <a:hueOff val="0"/>
                <a:satOff val="0"/>
                <a:lumOff val="0"/>
                <a:alphaOff val="0"/>
                <a:tint val="96000"/>
                <a:satMod val="120000"/>
                <a:lumMod val="120000"/>
              </a:schemeClr>
            </a:gs>
            <a:gs pos="100000">
              <a:schemeClr val="accent1">
                <a:hueOff val="0"/>
                <a:satOff val="0"/>
                <a:lumOff val="0"/>
                <a:alphaOff val="0"/>
                <a:shade val="89000"/>
                <a:lumMod val="90000"/>
              </a:schemeClr>
            </a:gs>
          </a:gsLst>
          <a:lin ang="5400000" scaled="0"/>
        </a:gradFill>
        <a:ln>
          <a:noFill/>
        </a:ln>
        <a:effectLst>
          <a:outerShdw blurRad="50800" dist="25400" dir="5400000" rotWithShape="0">
            <a:srgbClr val="000000">
              <a:alpha val="38000"/>
            </a:srgbClr>
          </a:outerShdw>
        </a:effectLst>
        <a:scene3d>
          <a:camera prst="orthographicFront">
            <a:rot lat="0" lon="0" rev="0"/>
          </a:camera>
          <a:lightRig rig="flat" dir="tl">
            <a:rot lat="0" lon="0" rev="6360000"/>
          </a:lightRig>
        </a:scene3d>
        <a:sp3d prstMaterial="flat">
          <a:bevelT w="12700" h="12700"/>
        </a:sp3d>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t>GIS Server</a:t>
          </a:r>
          <a:endParaRPr lang="en-US" sz="1800" b="0" kern="1200" dirty="0"/>
        </a:p>
        <a:p>
          <a:pPr marL="0" lvl="0" indent="0" algn="ctr" defTabSz="800100">
            <a:lnSpc>
              <a:spcPct val="90000"/>
            </a:lnSpc>
            <a:spcBef>
              <a:spcPct val="0"/>
            </a:spcBef>
            <a:spcAft>
              <a:spcPct val="35000"/>
            </a:spcAft>
            <a:buNone/>
          </a:pPr>
          <a:r>
            <a:rPr lang="en-US" sz="1800" b="0" kern="1200" dirty="0" err="1"/>
            <a:t>GeoServer</a:t>
          </a:r>
          <a:endParaRPr lang="en-US" sz="1800" b="1" kern="1200" dirty="0"/>
        </a:p>
      </dsp:txBody>
      <dsp:txXfrm>
        <a:off x="2256108" y="1110901"/>
        <a:ext cx="1503668" cy="1246410"/>
      </dsp:txXfrm>
    </dsp:sp>
    <dsp:sp modelId="{F628BE06-A429-C048-ADF8-516701B20267}">
      <dsp:nvSpPr>
        <dsp:cNvPr id="0" name=""/>
        <dsp:cNvSpPr/>
      </dsp:nvSpPr>
      <dsp:spPr>
        <a:xfrm>
          <a:off x="3956677" y="1538034"/>
          <a:ext cx="335219" cy="392143"/>
        </a:xfrm>
        <a:prstGeom prst="rightArrow">
          <a:avLst>
            <a:gd name="adj1" fmla="val 60000"/>
            <a:gd name="adj2" fmla="val 50000"/>
          </a:avLst>
        </a:prstGeom>
        <a:gradFill rotWithShape="0">
          <a:gsLst>
            <a:gs pos="0">
              <a:schemeClr val="accent1">
                <a:tint val="60000"/>
                <a:hueOff val="0"/>
                <a:satOff val="0"/>
                <a:lumOff val="0"/>
                <a:alphaOff val="0"/>
                <a:tint val="96000"/>
                <a:satMod val="120000"/>
                <a:lumMod val="120000"/>
              </a:schemeClr>
            </a:gs>
            <a:gs pos="100000">
              <a:schemeClr val="accent1">
                <a:tint val="60000"/>
                <a:hueOff val="0"/>
                <a:satOff val="0"/>
                <a:lumOff val="0"/>
                <a:alphaOff val="0"/>
                <a:shade val="89000"/>
                <a:lumMod val="90000"/>
              </a:schemeClr>
            </a:gs>
          </a:gsLst>
          <a:lin ang="5400000" scaled="0"/>
        </a:gradFill>
        <a:ln>
          <a:noFill/>
        </a:ln>
        <a:effectLst>
          <a:outerShdw blurRad="50800" dist="25400" dir="5400000" rotWithShape="0">
            <a:srgbClr val="000000">
              <a:alpha val="38000"/>
            </a:srgbClr>
          </a:outerShdw>
        </a:effectLst>
        <a:scene3d>
          <a:camera prst="orthographicFront">
            <a:rot lat="0" lon="0" rev="0"/>
          </a:camera>
          <a:lightRig rig="flat" dir="tl">
            <a:rot lat="0" lon="0" rev="6360000"/>
          </a:lightRig>
        </a:scene3d>
        <a:sp3d prstMaterial="flat">
          <a:bevelT w="12700" h="12700"/>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3956677" y="1616463"/>
        <a:ext cx="234653" cy="235285"/>
      </dsp:txXfrm>
    </dsp:sp>
    <dsp:sp modelId="{9A8F4DED-7ACC-094C-891E-D17C9928A230}">
      <dsp:nvSpPr>
        <dsp:cNvPr id="0" name=""/>
        <dsp:cNvSpPr/>
      </dsp:nvSpPr>
      <dsp:spPr>
        <a:xfrm>
          <a:off x="4431044" y="1072123"/>
          <a:ext cx="1581224" cy="1323966"/>
        </a:xfrm>
        <a:prstGeom prst="roundRect">
          <a:avLst>
            <a:gd name="adj" fmla="val 10000"/>
          </a:avLst>
        </a:prstGeom>
        <a:gradFill rotWithShape="0">
          <a:gsLst>
            <a:gs pos="0">
              <a:schemeClr val="accent1">
                <a:hueOff val="0"/>
                <a:satOff val="0"/>
                <a:lumOff val="0"/>
                <a:alphaOff val="0"/>
                <a:tint val="96000"/>
                <a:satMod val="120000"/>
                <a:lumMod val="120000"/>
              </a:schemeClr>
            </a:gs>
            <a:gs pos="100000">
              <a:schemeClr val="accent1">
                <a:hueOff val="0"/>
                <a:satOff val="0"/>
                <a:lumOff val="0"/>
                <a:alphaOff val="0"/>
                <a:shade val="89000"/>
                <a:lumMod val="90000"/>
              </a:schemeClr>
            </a:gs>
          </a:gsLst>
          <a:lin ang="5400000" scaled="0"/>
        </a:gradFill>
        <a:ln>
          <a:noFill/>
        </a:ln>
        <a:effectLst>
          <a:outerShdw blurRad="50800" dist="25400" dir="5400000" rotWithShape="0">
            <a:srgbClr val="000000">
              <a:alpha val="38000"/>
            </a:srgbClr>
          </a:outerShdw>
        </a:effectLst>
        <a:scene3d>
          <a:camera prst="orthographicFront">
            <a:rot lat="0" lon="0" rev="0"/>
          </a:camera>
          <a:lightRig rig="flat" dir="tl">
            <a:rot lat="0" lon="0" rev="6360000"/>
          </a:lightRig>
        </a:scene3d>
        <a:sp3d prstMaterial="flat">
          <a:bevelT w="12700" h="12700"/>
        </a:sp3d>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t>Web Server </a:t>
          </a:r>
          <a:endParaRPr lang="en-US" sz="1800" b="0" kern="1200" dirty="0"/>
        </a:p>
        <a:p>
          <a:pPr marL="0" lvl="0" indent="0" algn="ctr" defTabSz="800100">
            <a:lnSpc>
              <a:spcPct val="90000"/>
            </a:lnSpc>
            <a:spcBef>
              <a:spcPct val="0"/>
            </a:spcBef>
            <a:spcAft>
              <a:spcPct val="35000"/>
            </a:spcAft>
            <a:buNone/>
          </a:pPr>
          <a:r>
            <a:rPr lang="en-US" sz="1800" b="0" kern="1200" dirty="0"/>
            <a:t>N/A </a:t>
          </a:r>
          <a:r>
            <a:rPr lang="mr-IN" sz="1800" b="0" kern="1200" dirty="0"/>
            <a:t>–</a:t>
          </a:r>
          <a:r>
            <a:rPr lang="en-US" sz="1800" b="0" kern="1200" dirty="0"/>
            <a:t> local host</a:t>
          </a:r>
          <a:endParaRPr lang="en-US" sz="1800" b="1" kern="1200" dirty="0"/>
        </a:p>
      </dsp:txBody>
      <dsp:txXfrm>
        <a:off x="4469822" y="1110901"/>
        <a:ext cx="1503668" cy="1246410"/>
      </dsp:txXfrm>
    </dsp:sp>
    <dsp:sp modelId="{67A15232-640E-9348-B30A-308F1AB2BBE9}">
      <dsp:nvSpPr>
        <dsp:cNvPr id="0" name=""/>
        <dsp:cNvSpPr/>
      </dsp:nvSpPr>
      <dsp:spPr>
        <a:xfrm>
          <a:off x="6170391" y="1538034"/>
          <a:ext cx="335219" cy="392143"/>
        </a:xfrm>
        <a:prstGeom prst="rightArrow">
          <a:avLst>
            <a:gd name="adj1" fmla="val 60000"/>
            <a:gd name="adj2" fmla="val 50000"/>
          </a:avLst>
        </a:prstGeom>
        <a:gradFill rotWithShape="0">
          <a:gsLst>
            <a:gs pos="0">
              <a:schemeClr val="accent1">
                <a:tint val="60000"/>
                <a:hueOff val="0"/>
                <a:satOff val="0"/>
                <a:lumOff val="0"/>
                <a:alphaOff val="0"/>
                <a:tint val="96000"/>
                <a:satMod val="120000"/>
                <a:lumMod val="120000"/>
              </a:schemeClr>
            </a:gs>
            <a:gs pos="100000">
              <a:schemeClr val="accent1">
                <a:tint val="60000"/>
                <a:hueOff val="0"/>
                <a:satOff val="0"/>
                <a:lumOff val="0"/>
                <a:alphaOff val="0"/>
                <a:shade val="89000"/>
                <a:lumMod val="90000"/>
              </a:schemeClr>
            </a:gs>
          </a:gsLst>
          <a:lin ang="5400000" scaled="0"/>
        </a:gradFill>
        <a:ln>
          <a:noFill/>
        </a:ln>
        <a:effectLst>
          <a:outerShdw blurRad="50800" dist="25400" dir="5400000" rotWithShape="0">
            <a:srgbClr val="000000">
              <a:alpha val="38000"/>
            </a:srgbClr>
          </a:outerShdw>
        </a:effectLst>
        <a:scene3d>
          <a:camera prst="orthographicFront">
            <a:rot lat="0" lon="0" rev="0"/>
          </a:camera>
          <a:lightRig rig="flat" dir="tl">
            <a:rot lat="0" lon="0" rev="6360000"/>
          </a:lightRig>
        </a:scene3d>
        <a:sp3d prstMaterial="flat">
          <a:bevelT w="12700" h="12700"/>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6170391" y="1616463"/>
        <a:ext cx="234653" cy="235285"/>
      </dsp:txXfrm>
    </dsp:sp>
    <dsp:sp modelId="{FD6F3A9C-3BD6-8744-851B-88C9B432E8C0}">
      <dsp:nvSpPr>
        <dsp:cNvPr id="0" name=""/>
        <dsp:cNvSpPr/>
      </dsp:nvSpPr>
      <dsp:spPr>
        <a:xfrm>
          <a:off x="6644759" y="1072123"/>
          <a:ext cx="1581224" cy="1323966"/>
        </a:xfrm>
        <a:prstGeom prst="roundRect">
          <a:avLst>
            <a:gd name="adj" fmla="val 10000"/>
          </a:avLst>
        </a:prstGeom>
        <a:gradFill rotWithShape="0">
          <a:gsLst>
            <a:gs pos="0">
              <a:schemeClr val="accent1">
                <a:hueOff val="0"/>
                <a:satOff val="0"/>
                <a:lumOff val="0"/>
                <a:alphaOff val="0"/>
                <a:tint val="96000"/>
                <a:satMod val="120000"/>
                <a:lumMod val="120000"/>
              </a:schemeClr>
            </a:gs>
            <a:gs pos="100000">
              <a:schemeClr val="accent1">
                <a:hueOff val="0"/>
                <a:satOff val="0"/>
                <a:lumOff val="0"/>
                <a:alphaOff val="0"/>
                <a:shade val="89000"/>
                <a:lumMod val="90000"/>
              </a:schemeClr>
            </a:gs>
          </a:gsLst>
          <a:lin ang="5400000" scaled="0"/>
        </a:gradFill>
        <a:ln>
          <a:noFill/>
        </a:ln>
        <a:effectLst>
          <a:outerShdw blurRad="50800" dist="25400" dir="5400000" rotWithShape="0">
            <a:srgbClr val="000000">
              <a:alpha val="38000"/>
            </a:srgbClr>
          </a:outerShdw>
        </a:effectLst>
        <a:scene3d>
          <a:camera prst="orthographicFront">
            <a:rot lat="0" lon="0" rev="0"/>
          </a:camera>
          <a:lightRig rig="flat" dir="tl">
            <a:rot lat="0" lon="0" rev="6360000"/>
          </a:lightRig>
        </a:scene3d>
        <a:sp3d prstMaterial="flat">
          <a:bevelT w="12700" h="12700"/>
        </a:sp3d>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err="1"/>
            <a:t>Javascript</a:t>
          </a:r>
          <a:r>
            <a:rPr lang="en-US" sz="1800" b="1" kern="1200" dirty="0"/>
            <a:t> based Web Application</a:t>
          </a:r>
        </a:p>
        <a:p>
          <a:pPr marL="0" lvl="0" indent="0" algn="ctr" defTabSz="800100">
            <a:lnSpc>
              <a:spcPct val="90000"/>
            </a:lnSpc>
            <a:spcBef>
              <a:spcPct val="0"/>
            </a:spcBef>
            <a:spcAft>
              <a:spcPct val="35000"/>
            </a:spcAft>
            <a:buNone/>
          </a:pPr>
          <a:r>
            <a:rPr lang="en-US" sz="1800" b="0" kern="1200" dirty="0"/>
            <a:t>OpenLayers</a:t>
          </a:r>
        </a:p>
      </dsp:txBody>
      <dsp:txXfrm>
        <a:off x="6683537" y="1110901"/>
        <a:ext cx="1503668" cy="1246410"/>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dsholder til sidehoved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da-DK"/>
          </a:p>
        </p:txBody>
      </p:sp>
      <p:sp>
        <p:nvSpPr>
          <p:cNvPr id="3" name="Pladsholder til dato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7EAA7B7-9729-4998-A735-980F4A67C550}" type="datetimeFigureOut">
              <a:rPr lang="da-DK" smtClean="0"/>
              <a:t>24-01-2017</a:t>
            </a:fld>
            <a:endParaRPr lang="da-DK"/>
          </a:p>
        </p:txBody>
      </p:sp>
      <p:sp>
        <p:nvSpPr>
          <p:cNvPr id="4" name="Pladsholder til diasbillede 3"/>
          <p:cNvSpPr>
            <a:spLocks noGrp="1" noRot="1" noChangeAspect="1"/>
          </p:cNvSpPr>
          <p:nvPr>
            <p:ph type="sldImg" idx="2"/>
          </p:nvPr>
        </p:nvSpPr>
        <p:spPr>
          <a:xfrm>
            <a:off x="685800" y="685800"/>
            <a:ext cx="5486400" cy="3429000"/>
          </a:xfrm>
          <a:prstGeom prst="rect">
            <a:avLst/>
          </a:prstGeom>
          <a:noFill/>
          <a:ln w="12700">
            <a:solidFill>
              <a:prstClr val="black"/>
            </a:solidFill>
          </a:ln>
        </p:spPr>
        <p:txBody>
          <a:bodyPr vert="horz" lIns="91440" tIns="45720" rIns="91440" bIns="45720" rtlCol="0" anchor="ctr"/>
          <a:lstStyle/>
          <a:p>
            <a:endParaRPr lang="da-DK"/>
          </a:p>
        </p:txBody>
      </p:sp>
      <p:sp>
        <p:nvSpPr>
          <p:cNvPr id="5" name="Pladsholder til not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da-DK"/>
              <a:t>Klik for at redigere i master</a:t>
            </a:r>
          </a:p>
          <a:p>
            <a:pPr lvl="1"/>
            <a:r>
              <a:rPr lang="da-DK"/>
              <a:t>Andet niveau</a:t>
            </a:r>
          </a:p>
          <a:p>
            <a:pPr lvl="2"/>
            <a:r>
              <a:rPr lang="da-DK"/>
              <a:t>Tredje niveau</a:t>
            </a:r>
          </a:p>
          <a:p>
            <a:pPr lvl="3"/>
            <a:r>
              <a:rPr lang="da-DK"/>
              <a:t>Fjerde niveau</a:t>
            </a:r>
          </a:p>
          <a:p>
            <a:pPr lvl="4"/>
            <a:r>
              <a:rPr lang="da-DK"/>
              <a:t>Femte niveau</a:t>
            </a:r>
          </a:p>
        </p:txBody>
      </p:sp>
      <p:sp>
        <p:nvSpPr>
          <p:cNvPr id="6" name="Pladsholder til sidefod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da-DK"/>
          </a:p>
        </p:txBody>
      </p:sp>
      <p:sp>
        <p:nvSpPr>
          <p:cNvPr id="7" name="Pladsholder til diasnumm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5874EA0-E96F-4A9F-BECE-F82ED93FDC31}" type="slidenum">
              <a:rPr lang="da-DK" smtClean="0"/>
              <a:t>‹#›</a:t>
            </a:fld>
            <a:endParaRPr lang="da-DK"/>
          </a:p>
        </p:txBody>
      </p:sp>
    </p:spTree>
    <p:extLst>
      <p:ext uri="{BB962C8B-B14F-4D97-AF65-F5344CB8AC3E}">
        <p14:creationId xmlns:p14="http://schemas.microsoft.com/office/powerpoint/2010/main" val="11066971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www.opengeospatial.org/standards/sld"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en.wikipedia.org/wiki/Dijkstra's_algorithm"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8" Type="http://schemas.openxmlformats.org/officeDocument/2006/relationships/hyperlink" Target="https://en.wikipedia.org/wiki/Map" TargetMode="External"/><Relationship Id="rId13" Type="http://schemas.openxmlformats.org/officeDocument/2006/relationships/hyperlink" Target="https://en.wikipedia.org/wiki/Bing_Maps" TargetMode="External"/><Relationship Id="rId3" Type="http://schemas.openxmlformats.org/officeDocument/2006/relationships/hyperlink" Target="https://en.wikipedia.org/wiki/Open_source" TargetMode="External"/><Relationship Id="rId7" Type="http://schemas.openxmlformats.org/officeDocument/2006/relationships/hyperlink" Target="https://en.wikipedia.org/wiki/Library_(computing)" TargetMode="External"/><Relationship Id="rId12" Type="http://schemas.openxmlformats.org/officeDocument/2006/relationships/hyperlink" Target="https://en.wikipedia.org/wiki/Google_Maps" TargetMode="External"/><Relationship Id="rId2" Type="http://schemas.openxmlformats.org/officeDocument/2006/relationships/slide" Target="../slides/slide35.xml"/><Relationship Id="rId1" Type="http://schemas.openxmlformats.org/officeDocument/2006/relationships/notesMaster" Target="../notesMasters/notesMaster1.xml"/><Relationship Id="rId6" Type="http://schemas.openxmlformats.org/officeDocument/2006/relationships/hyperlink" Target="https://en.wikipedia.org/wiki/JavaScript" TargetMode="External"/><Relationship Id="rId11" Type="http://schemas.openxmlformats.org/officeDocument/2006/relationships/hyperlink" Target="https://en.wikipedia.org/wiki/API" TargetMode="External"/><Relationship Id="rId5" Type="http://schemas.openxmlformats.org/officeDocument/2006/relationships/hyperlink" Target="https://en.wikipedia.org/wiki/OpenLayers#cite_note-2" TargetMode="External"/><Relationship Id="rId10" Type="http://schemas.openxmlformats.org/officeDocument/2006/relationships/hyperlink" Target="https://en.wikipedia.org/wiki/Slippy_map" TargetMode="External"/><Relationship Id="rId4" Type="http://schemas.openxmlformats.org/officeDocument/2006/relationships/hyperlink" Target="https://en.wikipedia.org/wiki/BSD_License" TargetMode="External"/><Relationship Id="rId9" Type="http://schemas.openxmlformats.org/officeDocument/2006/relationships/hyperlink" Target="https://en.wikipedia.org/wiki/Web_browser" TargetMode="Externa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James</a:t>
            </a:r>
          </a:p>
        </p:txBody>
      </p:sp>
      <p:sp>
        <p:nvSpPr>
          <p:cNvPr id="4" name="Slide Number Placeholder 3"/>
          <p:cNvSpPr>
            <a:spLocks noGrp="1"/>
          </p:cNvSpPr>
          <p:nvPr>
            <p:ph type="sldNum" sz="quarter" idx="10"/>
          </p:nvPr>
        </p:nvSpPr>
        <p:spPr/>
        <p:txBody>
          <a:bodyPr/>
          <a:lstStyle/>
          <a:p>
            <a:fld id="{A5874EA0-E96F-4A9F-BECE-F82ED93FDC31}" type="slidenum">
              <a:rPr lang="da-DK" smtClean="0"/>
              <a:t>1</a:t>
            </a:fld>
            <a:endParaRPr lang="da-DK"/>
          </a:p>
        </p:txBody>
      </p:sp>
    </p:spTree>
    <p:extLst>
      <p:ext uri="{BB962C8B-B14F-4D97-AF65-F5344CB8AC3E}">
        <p14:creationId xmlns:p14="http://schemas.microsoft.com/office/powerpoint/2010/main" val="4214357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To service these needs, it was determined the application shall have the following functionality:</a:t>
            </a:r>
            <a:endParaRPr lang="en-AU" sz="1200" kern="1200" dirty="0">
              <a:solidFill>
                <a:schemeClr val="tx1"/>
              </a:solidFill>
              <a:effectLst/>
              <a:latin typeface="+mn-lt"/>
              <a:ea typeface="+mn-ea"/>
              <a:cs typeface="+mn-cs"/>
            </a:endParaRPr>
          </a:p>
          <a:p>
            <a:pPr lvl="0"/>
            <a:r>
              <a:rPr lang="en-GB" sz="1200" kern="1200" dirty="0">
                <a:solidFill>
                  <a:schemeClr val="tx1"/>
                </a:solidFill>
                <a:effectLst/>
                <a:latin typeface="+mn-lt"/>
                <a:ea typeface="+mn-ea"/>
                <a:cs typeface="+mn-cs"/>
              </a:rPr>
              <a:t>Function as a web GIS application in a web browser, as the majority of users are not expected to have advanced computer skills;</a:t>
            </a:r>
            <a:endParaRPr lang="en-AU" sz="1200" kern="1200" dirty="0">
              <a:solidFill>
                <a:schemeClr val="tx1"/>
              </a:solidFill>
              <a:effectLst/>
              <a:latin typeface="+mn-lt"/>
              <a:ea typeface="+mn-ea"/>
              <a:cs typeface="+mn-cs"/>
            </a:endParaRPr>
          </a:p>
          <a:p>
            <a:pPr lvl="0"/>
            <a:r>
              <a:rPr lang="en-GB" sz="1200" kern="1200" dirty="0">
                <a:solidFill>
                  <a:schemeClr val="tx1"/>
                </a:solidFill>
                <a:effectLst/>
                <a:latin typeface="+mn-lt"/>
                <a:ea typeface="+mn-ea"/>
                <a:cs typeface="+mn-cs"/>
              </a:rPr>
              <a:t>Be available as an extension to an existing real estate web page, to be convenient and accessible;</a:t>
            </a:r>
            <a:endParaRPr lang="en-AU" sz="1200" kern="1200" dirty="0">
              <a:solidFill>
                <a:schemeClr val="tx1"/>
              </a:solidFill>
              <a:effectLst/>
              <a:latin typeface="+mn-lt"/>
              <a:ea typeface="+mn-ea"/>
              <a:cs typeface="+mn-cs"/>
            </a:endParaRPr>
          </a:p>
          <a:p>
            <a:pPr lvl="0"/>
            <a:r>
              <a:rPr lang="en-GB" sz="1200" kern="1200" dirty="0">
                <a:solidFill>
                  <a:schemeClr val="tx1"/>
                </a:solidFill>
                <a:effectLst/>
                <a:latin typeface="+mn-lt"/>
                <a:ea typeface="+mn-ea"/>
                <a:cs typeface="+mn-cs"/>
              </a:rPr>
              <a:t>Be intuitive to use, therefore consist of basic functions such as:</a:t>
            </a:r>
            <a:endParaRPr lang="en-AU" sz="1200" kern="1200" dirty="0">
              <a:solidFill>
                <a:schemeClr val="tx1"/>
              </a:solidFill>
              <a:effectLst/>
              <a:latin typeface="+mn-lt"/>
              <a:ea typeface="+mn-ea"/>
              <a:cs typeface="+mn-cs"/>
            </a:endParaRPr>
          </a:p>
          <a:p>
            <a:pPr lvl="1"/>
            <a:r>
              <a:rPr lang="en-GB" sz="1200" kern="1200" dirty="0">
                <a:solidFill>
                  <a:schemeClr val="tx1"/>
                </a:solidFill>
                <a:effectLst/>
                <a:latin typeface="+mn-lt"/>
                <a:ea typeface="+mn-ea"/>
                <a:cs typeface="+mn-cs"/>
              </a:rPr>
              <a:t>Zoom in/out</a:t>
            </a:r>
            <a:endParaRPr lang="en-AU" sz="1200" kern="1200" dirty="0">
              <a:solidFill>
                <a:schemeClr val="tx1"/>
              </a:solidFill>
              <a:effectLst/>
              <a:latin typeface="+mn-lt"/>
              <a:ea typeface="+mn-ea"/>
              <a:cs typeface="+mn-cs"/>
            </a:endParaRPr>
          </a:p>
          <a:p>
            <a:pPr lvl="1"/>
            <a:r>
              <a:rPr lang="en-GB" sz="1200" kern="1200" dirty="0">
                <a:solidFill>
                  <a:schemeClr val="tx1"/>
                </a:solidFill>
                <a:effectLst/>
                <a:latin typeface="+mn-lt"/>
                <a:ea typeface="+mn-ea"/>
                <a:cs typeface="+mn-cs"/>
              </a:rPr>
              <a:t>Pan</a:t>
            </a:r>
            <a:endParaRPr lang="en-AU" sz="1200" kern="1200" dirty="0">
              <a:solidFill>
                <a:schemeClr val="tx1"/>
              </a:solidFill>
              <a:effectLst/>
              <a:latin typeface="+mn-lt"/>
              <a:ea typeface="+mn-ea"/>
              <a:cs typeface="+mn-cs"/>
            </a:endParaRPr>
          </a:p>
          <a:p>
            <a:pPr lvl="1"/>
            <a:r>
              <a:rPr lang="en-GB" sz="1200" kern="1200" dirty="0">
                <a:solidFill>
                  <a:schemeClr val="tx1"/>
                </a:solidFill>
                <a:effectLst/>
                <a:latin typeface="+mn-lt"/>
                <a:ea typeface="+mn-ea"/>
                <a:cs typeface="+mn-cs"/>
              </a:rPr>
              <a:t>Layer switcher</a:t>
            </a:r>
            <a:endParaRPr lang="en-AU" sz="1200" kern="1200" dirty="0">
              <a:solidFill>
                <a:schemeClr val="tx1"/>
              </a:solidFill>
              <a:effectLst/>
              <a:latin typeface="+mn-lt"/>
              <a:ea typeface="+mn-ea"/>
              <a:cs typeface="+mn-cs"/>
            </a:endParaRPr>
          </a:p>
          <a:p>
            <a:pPr lvl="0"/>
            <a:r>
              <a:rPr lang="en-GB" sz="1200" kern="1200" dirty="0">
                <a:solidFill>
                  <a:schemeClr val="tx1"/>
                </a:solidFill>
                <a:effectLst/>
                <a:latin typeface="+mn-lt"/>
                <a:ea typeface="+mn-ea"/>
                <a:cs typeface="+mn-cs"/>
              </a:rPr>
              <a:t>Consist of clear formatting</a:t>
            </a:r>
            <a:r>
              <a:rPr lang="en-GB" sz="1200" kern="1200" baseline="0" dirty="0">
                <a:solidFill>
                  <a:schemeClr val="tx1"/>
                </a:solidFill>
                <a:effectLst/>
                <a:latin typeface="+mn-lt"/>
                <a:ea typeface="+mn-ea"/>
                <a:cs typeface="+mn-cs"/>
              </a:rPr>
              <a:t> </a:t>
            </a:r>
            <a:r>
              <a:rPr lang="mr-IN" sz="1200" kern="1200" baseline="0" dirty="0">
                <a:solidFill>
                  <a:schemeClr val="tx1"/>
                </a:solidFill>
                <a:effectLst/>
                <a:latin typeface="+mn-lt"/>
                <a:ea typeface="+mn-ea"/>
                <a:cs typeface="+mn-cs"/>
              </a:rPr>
              <a:t>–</a:t>
            </a:r>
            <a:r>
              <a:rPr lang="en-GB" sz="1200" kern="1200" baseline="0" dirty="0">
                <a:solidFill>
                  <a:schemeClr val="tx1"/>
                </a:solidFill>
                <a:effectLst/>
                <a:latin typeface="+mn-lt"/>
                <a:ea typeface="+mn-ea"/>
                <a:cs typeface="+mn-cs"/>
              </a:rPr>
              <a:t> to promote uptake to as wide an audience as possible </a:t>
            </a:r>
            <a:endParaRPr lang="en-AU"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 </a:t>
            </a:r>
            <a:endParaRPr lang="en-AU"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A5874EA0-E96F-4A9F-BECE-F82ED93FDC31}" type="slidenum">
              <a:rPr lang="da-DK" smtClean="0"/>
              <a:t>10</a:t>
            </a:fld>
            <a:endParaRPr lang="da-DK"/>
          </a:p>
        </p:txBody>
      </p:sp>
    </p:spTree>
    <p:extLst>
      <p:ext uri="{BB962C8B-B14F-4D97-AF65-F5344CB8AC3E}">
        <p14:creationId xmlns:p14="http://schemas.microsoft.com/office/powerpoint/2010/main" val="23668656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baseline="0" dirty="0"/>
              <a:t>Design: design the system architecture, select components, preliminary testing </a:t>
            </a:r>
          </a:p>
          <a:p>
            <a:pPr marL="0" marR="0" indent="0" algn="l" defTabSz="914400" rtl="0" eaLnBrk="1" fontAlgn="auto" latinLnBrk="0" hangingPunct="1">
              <a:lnSpc>
                <a:spcPct val="100000"/>
              </a:lnSpc>
              <a:spcBef>
                <a:spcPts val="0"/>
              </a:spcBef>
              <a:spcAft>
                <a:spcPts val="0"/>
              </a:spcAft>
              <a:buClrTx/>
              <a:buSzTx/>
              <a:buFontTx/>
              <a:buNone/>
              <a:tabLst/>
              <a:defRPr/>
            </a:pPr>
            <a:endParaRPr lang="en-GB"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GB" sz="1200" kern="1200" dirty="0" err="1">
                <a:solidFill>
                  <a:schemeClr val="tx1"/>
                </a:solidFill>
                <a:effectLst/>
                <a:latin typeface="+mn-lt"/>
                <a:ea typeface="+mn-ea"/>
                <a:cs typeface="+mn-cs"/>
              </a:rPr>
              <a:t>PostgreSQL</a:t>
            </a:r>
            <a:r>
              <a:rPr lang="en-GB" sz="1200" kern="1200" dirty="0">
                <a:solidFill>
                  <a:schemeClr val="tx1"/>
                </a:solidFill>
                <a:effectLst/>
                <a:latin typeface="+mn-lt"/>
                <a:ea typeface="+mn-ea"/>
                <a:cs typeface="+mn-cs"/>
              </a:rPr>
              <a:t> was selected as the spatial database for all versions, as was </a:t>
            </a:r>
            <a:r>
              <a:rPr lang="en-GB" sz="1200" kern="1200" dirty="0" err="1">
                <a:solidFill>
                  <a:schemeClr val="tx1"/>
                </a:solidFill>
                <a:effectLst/>
                <a:latin typeface="+mn-lt"/>
                <a:ea typeface="+mn-ea"/>
                <a:cs typeface="+mn-cs"/>
              </a:rPr>
              <a:t>GeoServer</a:t>
            </a:r>
            <a:r>
              <a:rPr lang="en-GB" sz="1200" kern="1200" dirty="0">
                <a:solidFill>
                  <a:schemeClr val="tx1"/>
                </a:solidFill>
                <a:effectLst/>
                <a:latin typeface="+mn-lt"/>
                <a:ea typeface="+mn-ea"/>
                <a:cs typeface="+mn-cs"/>
              </a:rPr>
              <a:t> as the GIS server, with SLD (</a:t>
            </a:r>
            <a:r>
              <a:rPr lang="en-GB" sz="1200" u="none" strike="noStrike" kern="1200" dirty="0">
                <a:solidFill>
                  <a:schemeClr val="tx1"/>
                </a:solidFill>
                <a:effectLst/>
                <a:latin typeface="+mn-lt"/>
                <a:ea typeface="+mn-ea"/>
                <a:cs typeface="+mn-cs"/>
                <a:hlinkClick r:id="rId3"/>
              </a:rPr>
              <a:t>Styled Layer Descriptor</a:t>
            </a:r>
            <a:r>
              <a:rPr lang="en-GB" sz="1200" kern="1200" dirty="0">
                <a:solidFill>
                  <a:schemeClr val="tx1"/>
                </a:solidFill>
                <a:effectLst/>
                <a:latin typeface="+mn-lt"/>
                <a:ea typeface="+mn-ea"/>
                <a:cs typeface="+mn-cs"/>
              </a:rPr>
              <a:t>) XML based mark-up language for data styling. To display data in a web page, HTML language containing JavaScript was used. The base map is from </a:t>
            </a:r>
            <a:r>
              <a:rPr lang="en-GB" sz="1200" kern="1200" dirty="0" err="1">
                <a:solidFill>
                  <a:schemeClr val="tx1"/>
                </a:solidFill>
                <a:effectLst/>
                <a:latin typeface="+mn-lt"/>
                <a:ea typeface="+mn-ea"/>
                <a:cs typeface="+mn-cs"/>
              </a:rPr>
              <a:t>OpenStreetMap</a:t>
            </a:r>
            <a:r>
              <a:rPr lang="en-GB" sz="1200" kern="1200" dirty="0">
                <a:solidFill>
                  <a:schemeClr val="tx1"/>
                </a:solidFill>
                <a:effectLst/>
                <a:latin typeface="+mn-lt"/>
                <a:ea typeface="+mn-ea"/>
                <a:cs typeface="+mn-cs"/>
              </a:rPr>
              <a:t> for version I and II, and Leaflet for version III. A web server was not selected because the application prototype is only intended for a local host, however should the application be accessible on the internet, a web server would be utilised.</a:t>
            </a:r>
            <a:endParaRPr lang="en-AU"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GB" baseline="0" dirty="0"/>
          </a:p>
          <a:p>
            <a:endParaRPr lang="en-US" dirty="0"/>
          </a:p>
        </p:txBody>
      </p:sp>
      <p:sp>
        <p:nvSpPr>
          <p:cNvPr id="4" name="Slide Number Placeholder 3"/>
          <p:cNvSpPr>
            <a:spLocks noGrp="1"/>
          </p:cNvSpPr>
          <p:nvPr>
            <p:ph type="sldNum" sz="quarter" idx="10"/>
          </p:nvPr>
        </p:nvSpPr>
        <p:spPr/>
        <p:txBody>
          <a:bodyPr/>
          <a:lstStyle/>
          <a:p>
            <a:fld id="{A5874EA0-E96F-4A9F-BECE-F82ED93FDC31}" type="slidenum">
              <a:rPr lang="da-DK" smtClean="0"/>
              <a:t>11</a:t>
            </a:fld>
            <a:endParaRPr lang="da-DK"/>
          </a:p>
        </p:txBody>
      </p:sp>
    </p:spTree>
    <p:extLst>
      <p:ext uri="{BB962C8B-B14F-4D97-AF65-F5344CB8AC3E}">
        <p14:creationId xmlns:p14="http://schemas.microsoft.com/office/powerpoint/2010/main" val="26628816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Nijole</a:t>
            </a:r>
          </a:p>
          <a:p>
            <a:r>
              <a:rPr lang="lt-LT" sz="1200" b="0" i="0" u="none" strike="noStrike" kern="1200" baseline="0" dirty="0" err="1">
                <a:solidFill>
                  <a:schemeClr val="tx1"/>
                </a:solidFill>
                <a:latin typeface="+mn-lt"/>
                <a:ea typeface="+mn-ea"/>
                <a:cs typeface="+mn-cs"/>
              </a:rPr>
              <a:t>Open</a:t>
            </a:r>
            <a:r>
              <a:rPr lang="lt-LT" sz="1200" b="0" i="0" u="none" strike="noStrike" kern="1200" baseline="0" dirty="0">
                <a:solidFill>
                  <a:schemeClr val="tx1"/>
                </a:solidFill>
                <a:latin typeface="+mn-lt"/>
                <a:ea typeface="+mn-ea"/>
                <a:cs typeface="+mn-cs"/>
              </a:rPr>
              <a:t> </a:t>
            </a:r>
            <a:r>
              <a:rPr lang="lt-LT" sz="1200" b="0" i="0" u="none" strike="noStrike" kern="1200" baseline="0" dirty="0" err="1">
                <a:solidFill>
                  <a:schemeClr val="tx1"/>
                </a:solidFill>
                <a:latin typeface="+mn-lt"/>
                <a:ea typeface="+mn-ea"/>
                <a:cs typeface="+mn-cs"/>
              </a:rPr>
              <a:t>Government</a:t>
            </a:r>
            <a:r>
              <a:rPr lang="lt-LT" sz="1200" b="0" i="0" u="none" strike="noStrike" kern="1200" baseline="0" dirty="0">
                <a:solidFill>
                  <a:schemeClr val="tx1"/>
                </a:solidFill>
                <a:latin typeface="+mn-lt"/>
                <a:ea typeface="+mn-ea"/>
                <a:cs typeface="+mn-cs"/>
              </a:rPr>
              <a:t> Data (OGD) </a:t>
            </a:r>
            <a:r>
              <a:rPr lang="lt-LT" sz="1200" b="0" i="0" u="none" strike="noStrike" kern="1200" baseline="0" dirty="0" err="1">
                <a:solidFill>
                  <a:schemeClr val="tx1"/>
                </a:solidFill>
                <a:latin typeface="+mn-lt"/>
                <a:ea typeface="+mn-ea"/>
                <a:cs typeface="+mn-cs"/>
              </a:rPr>
              <a:t>Public</a:t>
            </a:r>
            <a:r>
              <a:rPr lang="lt-LT" sz="1200" b="0" i="0" u="none" strike="noStrike" kern="1200" baseline="0" dirty="0">
                <a:solidFill>
                  <a:schemeClr val="tx1"/>
                </a:solidFill>
                <a:latin typeface="+mn-lt"/>
                <a:ea typeface="+mn-ea"/>
                <a:cs typeface="+mn-cs"/>
              </a:rPr>
              <a:t> </a:t>
            </a:r>
            <a:r>
              <a:rPr lang="lt-LT" sz="1200" b="0" i="0" u="none" strike="noStrike" kern="1200" baseline="0" dirty="0" err="1">
                <a:solidFill>
                  <a:schemeClr val="tx1"/>
                </a:solidFill>
                <a:latin typeface="+mn-lt"/>
                <a:ea typeface="+mn-ea"/>
                <a:cs typeface="+mn-cs"/>
              </a:rPr>
              <a:t>participatory</a:t>
            </a:r>
            <a:r>
              <a:rPr lang="lt-LT" sz="1200" b="0" i="0" u="none" strike="noStrike" kern="1200" baseline="0" dirty="0">
                <a:solidFill>
                  <a:schemeClr val="tx1"/>
                </a:solidFill>
                <a:latin typeface="+mn-lt"/>
                <a:ea typeface="+mn-ea"/>
                <a:cs typeface="+mn-cs"/>
              </a:rPr>
              <a:t> </a:t>
            </a:r>
            <a:r>
              <a:rPr lang="lt-LT" sz="1200" b="0" i="0" u="none" strike="noStrike" kern="1200" baseline="0" dirty="0" err="1">
                <a:solidFill>
                  <a:schemeClr val="tx1"/>
                </a:solidFill>
                <a:latin typeface="+mn-lt"/>
                <a:ea typeface="+mn-ea"/>
                <a:cs typeface="+mn-cs"/>
              </a:rPr>
              <a:t>geographic</a:t>
            </a:r>
            <a:r>
              <a:rPr lang="lt-LT" sz="1200" b="0" i="0" u="none" strike="noStrike" kern="1200" baseline="0" dirty="0">
                <a:solidFill>
                  <a:schemeClr val="tx1"/>
                </a:solidFill>
                <a:latin typeface="+mn-lt"/>
                <a:ea typeface="+mn-ea"/>
                <a:cs typeface="+mn-cs"/>
              </a:rPr>
              <a:t> </a:t>
            </a:r>
            <a:r>
              <a:rPr lang="lt-LT" sz="1200" b="0" i="0" u="none" strike="noStrike" kern="1200" baseline="0" dirty="0" err="1">
                <a:solidFill>
                  <a:schemeClr val="tx1"/>
                </a:solidFill>
                <a:latin typeface="+mn-lt"/>
                <a:ea typeface="+mn-ea"/>
                <a:cs typeface="+mn-cs"/>
              </a:rPr>
              <a:t>information</a:t>
            </a:r>
            <a:r>
              <a:rPr lang="lt-LT" sz="1200" b="0" i="0" u="none" strike="noStrike" kern="1200" baseline="0" dirty="0">
                <a:solidFill>
                  <a:schemeClr val="tx1"/>
                </a:solidFill>
                <a:latin typeface="+mn-lt"/>
                <a:ea typeface="+mn-ea"/>
                <a:cs typeface="+mn-cs"/>
              </a:rPr>
              <a:t> </a:t>
            </a:r>
            <a:r>
              <a:rPr lang="lt-LT" sz="1200" b="0" i="0" u="none" strike="noStrike" kern="1200" baseline="0" dirty="0" err="1">
                <a:solidFill>
                  <a:schemeClr val="tx1"/>
                </a:solidFill>
                <a:latin typeface="+mn-lt"/>
                <a:ea typeface="+mn-ea"/>
                <a:cs typeface="+mn-cs"/>
              </a:rPr>
              <a:t>systems</a:t>
            </a:r>
            <a:r>
              <a:rPr lang="lt-LT" sz="1200" b="0" i="0" u="none" strike="noStrike" kern="1200" baseline="0" dirty="0">
                <a:solidFill>
                  <a:schemeClr val="tx1"/>
                </a:solidFill>
                <a:latin typeface="+mn-lt"/>
                <a:ea typeface="+mn-ea"/>
                <a:cs typeface="+mn-cs"/>
              </a:rPr>
              <a:t>/</a:t>
            </a:r>
            <a:r>
              <a:rPr lang="lt-LT" sz="1200" b="0" i="0" u="none" strike="noStrike" kern="1200" baseline="0" dirty="0" err="1">
                <a:solidFill>
                  <a:schemeClr val="tx1"/>
                </a:solidFill>
                <a:latin typeface="+mn-lt"/>
                <a:ea typeface="+mn-ea"/>
                <a:cs typeface="+mn-cs"/>
              </a:rPr>
              <a:t>science</a:t>
            </a:r>
            <a:r>
              <a:rPr lang="lt-LT" sz="1200" b="0" i="0" u="none" strike="noStrike" kern="1200" baseline="0" dirty="0">
                <a:solidFill>
                  <a:schemeClr val="tx1"/>
                </a:solidFill>
                <a:latin typeface="+mn-lt"/>
                <a:ea typeface="+mn-ea"/>
                <a:cs typeface="+mn-cs"/>
              </a:rPr>
              <a:t> (PPGIS) </a:t>
            </a:r>
            <a:r>
              <a:rPr lang="lt-LT" sz="1200" b="0" i="0" u="none" strike="noStrike" kern="1200" baseline="0" dirty="0" err="1">
                <a:solidFill>
                  <a:schemeClr val="tx1"/>
                </a:solidFill>
                <a:latin typeface="+mn-lt"/>
                <a:ea typeface="+mn-ea"/>
                <a:cs typeface="+mn-cs"/>
              </a:rPr>
              <a:t>and</a:t>
            </a:r>
            <a:r>
              <a:rPr lang="lt-LT" sz="1200" b="0" i="0" u="none" strike="noStrike" kern="1200" baseline="0" dirty="0">
                <a:solidFill>
                  <a:schemeClr val="tx1"/>
                </a:solidFill>
                <a:latin typeface="+mn-lt"/>
                <a:ea typeface="+mn-ea"/>
                <a:cs typeface="+mn-cs"/>
              </a:rPr>
              <a:t> </a:t>
            </a:r>
            <a:r>
              <a:rPr lang="lt-LT" sz="1200" b="0" i="0" u="none" strike="noStrike" kern="1200" baseline="0" dirty="0" err="1">
                <a:solidFill>
                  <a:schemeClr val="tx1"/>
                </a:solidFill>
                <a:latin typeface="+mn-lt"/>
                <a:ea typeface="+mn-ea"/>
                <a:cs typeface="+mn-cs"/>
              </a:rPr>
              <a:t>Volunteered</a:t>
            </a:r>
            <a:r>
              <a:rPr lang="lt-LT" sz="1200" b="0" i="0" u="none" strike="noStrike" kern="1200" baseline="0" dirty="0">
                <a:solidFill>
                  <a:schemeClr val="tx1"/>
                </a:solidFill>
                <a:latin typeface="+mn-lt"/>
                <a:ea typeface="+mn-ea"/>
                <a:cs typeface="+mn-cs"/>
              </a:rPr>
              <a:t> </a:t>
            </a:r>
            <a:r>
              <a:rPr lang="lt-LT" sz="1200" b="0" i="0" u="none" strike="noStrike" kern="1200" baseline="0" dirty="0" err="1">
                <a:solidFill>
                  <a:schemeClr val="tx1"/>
                </a:solidFill>
                <a:latin typeface="+mn-lt"/>
                <a:ea typeface="+mn-ea"/>
                <a:cs typeface="+mn-cs"/>
              </a:rPr>
              <a:t>geographic</a:t>
            </a:r>
            <a:r>
              <a:rPr lang="lt-LT" sz="1200" b="0" i="0" u="none" strike="noStrike" kern="1200" baseline="0" dirty="0">
                <a:solidFill>
                  <a:schemeClr val="tx1"/>
                </a:solidFill>
                <a:latin typeface="+mn-lt"/>
                <a:ea typeface="+mn-ea"/>
                <a:cs typeface="+mn-cs"/>
              </a:rPr>
              <a:t> </a:t>
            </a:r>
            <a:r>
              <a:rPr lang="lt-LT" sz="1200" b="0" i="0" u="none" strike="noStrike" kern="1200" baseline="0" dirty="0" err="1">
                <a:solidFill>
                  <a:schemeClr val="tx1"/>
                </a:solidFill>
                <a:latin typeface="+mn-lt"/>
                <a:ea typeface="+mn-ea"/>
                <a:cs typeface="+mn-cs"/>
              </a:rPr>
              <a:t>information</a:t>
            </a:r>
            <a:r>
              <a:rPr lang="lt-LT" sz="1200" b="0" i="0" u="none" strike="noStrike" kern="1200" baseline="0" dirty="0">
                <a:solidFill>
                  <a:schemeClr val="tx1"/>
                </a:solidFill>
                <a:latin typeface="+mn-lt"/>
                <a:ea typeface="+mn-ea"/>
                <a:cs typeface="+mn-cs"/>
              </a:rPr>
              <a:t> (VGI) </a:t>
            </a:r>
            <a:r>
              <a:rPr lang="en-US" sz="1200" b="0" i="0" u="none" strike="noStrike" kern="1200" baseline="0" dirty="0">
                <a:solidFill>
                  <a:schemeClr val="tx1"/>
                </a:solidFill>
                <a:latin typeface="+mn-lt"/>
                <a:ea typeface="+mn-ea"/>
                <a:cs typeface="+mn-cs"/>
              </a:rPr>
              <a:t>have emerged as important data contributors over the past decade</a:t>
            </a:r>
            <a:endParaRPr lang="en-GB" dirty="0"/>
          </a:p>
        </p:txBody>
      </p:sp>
      <p:sp>
        <p:nvSpPr>
          <p:cNvPr id="4" name="Slide Number Placeholder 3"/>
          <p:cNvSpPr>
            <a:spLocks noGrp="1"/>
          </p:cNvSpPr>
          <p:nvPr>
            <p:ph type="sldNum" sz="quarter" idx="10"/>
          </p:nvPr>
        </p:nvSpPr>
        <p:spPr/>
        <p:txBody>
          <a:bodyPr/>
          <a:lstStyle/>
          <a:p>
            <a:fld id="{A5874EA0-E96F-4A9F-BECE-F82ED93FDC31}" type="slidenum">
              <a:rPr lang="da-DK" smtClean="0"/>
              <a:t>12</a:t>
            </a:fld>
            <a:endParaRPr lang="da-DK"/>
          </a:p>
        </p:txBody>
      </p:sp>
    </p:spTree>
    <p:extLst>
      <p:ext uri="{BB962C8B-B14F-4D97-AF65-F5344CB8AC3E}">
        <p14:creationId xmlns:p14="http://schemas.microsoft.com/office/powerpoint/2010/main" val="6467911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Nijole</a:t>
            </a:r>
          </a:p>
          <a:p>
            <a:r>
              <a:rPr lang="en-US" sz="1200" b="0" i="0" u="none" strike="noStrike" kern="1200" baseline="0" dirty="0">
                <a:solidFill>
                  <a:schemeClr val="tx1"/>
                </a:solidFill>
                <a:latin typeface="+mn-lt"/>
                <a:ea typeface="+mn-ea"/>
                <a:cs typeface="+mn-cs"/>
              </a:rPr>
              <a:t>OGD is open data which can be used, reused and redistributed. Production is taxpayer funded and does not follow traditional principle, where profit is gained by selling data. But the benefit of this method is much bigger. Residents and government can communicate more effectively with open data. It helps to save unnecessary costs. More over it is the most reliable data source.  This  project with open data initiatives comes from INSPIRE program.</a:t>
            </a:r>
          </a:p>
        </p:txBody>
      </p:sp>
      <p:sp>
        <p:nvSpPr>
          <p:cNvPr id="4" name="Slide Number Placeholder 3"/>
          <p:cNvSpPr>
            <a:spLocks noGrp="1"/>
          </p:cNvSpPr>
          <p:nvPr>
            <p:ph type="sldNum" sz="quarter" idx="10"/>
          </p:nvPr>
        </p:nvSpPr>
        <p:spPr/>
        <p:txBody>
          <a:bodyPr/>
          <a:lstStyle/>
          <a:p>
            <a:fld id="{A5874EA0-E96F-4A9F-BECE-F82ED93FDC31}" type="slidenum">
              <a:rPr lang="da-DK" smtClean="0"/>
              <a:t>13</a:t>
            </a:fld>
            <a:endParaRPr lang="da-DK"/>
          </a:p>
        </p:txBody>
      </p:sp>
    </p:spTree>
    <p:extLst>
      <p:ext uri="{BB962C8B-B14F-4D97-AF65-F5344CB8AC3E}">
        <p14:creationId xmlns:p14="http://schemas.microsoft.com/office/powerpoint/2010/main" val="12106049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kaidrės vaizdo vietos rezervavimo ženklas 1"/>
          <p:cNvSpPr>
            <a:spLocks noGrp="1" noRot="1" noChangeAspect="1"/>
          </p:cNvSpPr>
          <p:nvPr>
            <p:ph type="sldImg"/>
          </p:nvPr>
        </p:nvSpPr>
        <p:spPr/>
      </p:sp>
      <p:sp>
        <p:nvSpPr>
          <p:cNvPr id="3" name="Pastabų vietos rezervavimo ženklas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VGI is user-generated content that has increased significantly with GPS enabled mobile phones and car navigation systems.</a:t>
            </a:r>
          </a:p>
          <a:p>
            <a:r>
              <a:rPr lang="en-US" sz="1200" b="0" i="0" u="none" strike="noStrike" kern="1200" baseline="0" dirty="0">
                <a:solidFill>
                  <a:schemeClr val="tx1"/>
                </a:solidFill>
                <a:latin typeface="+mn-lt"/>
                <a:ea typeface="+mn-ea"/>
                <a:cs typeface="+mn-cs"/>
              </a:rPr>
              <a:t>Users contribute georeferenced material on a voluntary basis, with the incentive to make a contribution that benefits society through spatial enablement. The success of </a:t>
            </a:r>
            <a:r>
              <a:rPr lang="en-US" sz="1200" b="0" i="0" u="none" strike="noStrike" kern="1200" baseline="0" dirty="0" err="1">
                <a:solidFill>
                  <a:schemeClr val="tx1"/>
                </a:solidFill>
                <a:latin typeface="+mn-lt"/>
                <a:ea typeface="+mn-ea"/>
                <a:cs typeface="+mn-cs"/>
              </a:rPr>
              <a:t>OpenStreetMaps</a:t>
            </a:r>
            <a:r>
              <a:rPr lang="en-US" sz="1200" b="0" i="0" u="none" strike="noStrike" kern="1200" baseline="0" dirty="0">
                <a:solidFill>
                  <a:schemeClr val="tx1"/>
                </a:solidFill>
                <a:latin typeface="+mn-lt"/>
                <a:ea typeface="+mn-ea"/>
                <a:cs typeface="+mn-cs"/>
              </a:rPr>
              <a:t> and Google Maps highlight the demand for such services in the private and public sectors. </a:t>
            </a:r>
            <a:endParaRPr lang="en-US" dirty="0"/>
          </a:p>
        </p:txBody>
      </p:sp>
      <p:sp>
        <p:nvSpPr>
          <p:cNvPr id="4" name="Skaidrės numerio vietos rezervavimo ženklas 3"/>
          <p:cNvSpPr>
            <a:spLocks noGrp="1"/>
          </p:cNvSpPr>
          <p:nvPr>
            <p:ph type="sldNum" sz="quarter" idx="10"/>
          </p:nvPr>
        </p:nvSpPr>
        <p:spPr/>
        <p:txBody>
          <a:bodyPr/>
          <a:lstStyle/>
          <a:p>
            <a:fld id="{A5874EA0-E96F-4A9F-BECE-F82ED93FDC31}" type="slidenum">
              <a:rPr lang="da-DK" smtClean="0"/>
              <a:t>14</a:t>
            </a:fld>
            <a:endParaRPr lang="da-DK"/>
          </a:p>
        </p:txBody>
      </p:sp>
    </p:spTree>
    <p:extLst>
      <p:ext uri="{BB962C8B-B14F-4D97-AF65-F5344CB8AC3E}">
        <p14:creationId xmlns:p14="http://schemas.microsoft.com/office/powerpoint/2010/main" val="8267397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kaidrės vaizdo vietos rezervavimo ženklas 1"/>
          <p:cNvSpPr>
            <a:spLocks noGrp="1" noRot="1" noChangeAspect="1"/>
          </p:cNvSpPr>
          <p:nvPr>
            <p:ph type="sldImg"/>
          </p:nvPr>
        </p:nvSpPr>
        <p:spPr/>
      </p:sp>
      <p:sp>
        <p:nvSpPr>
          <p:cNvPr id="3" name="Pastabų vietos rezervavimo ženklas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PPGIS is a web based GIS service where citizens participate in data collection and legally binding policy creation alongside government. The concept started in poor areas and developing countries, where indigenous and local leaders were consulted to extract their knowledge. It is a bottom up process to collect data, and top down to disseminate it. </a:t>
            </a:r>
            <a:endParaRPr lang="en-US" dirty="0"/>
          </a:p>
        </p:txBody>
      </p:sp>
      <p:sp>
        <p:nvSpPr>
          <p:cNvPr id="4" name="Skaidrės numerio vietos rezervavimo ženklas 3"/>
          <p:cNvSpPr>
            <a:spLocks noGrp="1"/>
          </p:cNvSpPr>
          <p:nvPr>
            <p:ph type="sldNum" sz="quarter" idx="10"/>
          </p:nvPr>
        </p:nvSpPr>
        <p:spPr/>
        <p:txBody>
          <a:bodyPr/>
          <a:lstStyle/>
          <a:p>
            <a:fld id="{A5874EA0-E96F-4A9F-BECE-F82ED93FDC31}" type="slidenum">
              <a:rPr lang="da-DK" smtClean="0"/>
              <a:t>15</a:t>
            </a:fld>
            <a:endParaRPr lang="da-DK"/>
          </a:p>
        </p:txBody>
      </p:sp>
    </p:spTree>
    <p:extLst>
      <p:ext uri="{BB962C8B-B14F-4D97-AF65-F5344CB8AC3E}">
        <p14:creationId xmlns:p14="http://schemas.microsoft.com/office/powerpoint/2010/main" val="13174868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kaidrės vaizdo vietos rezervavimo ženklas 1"/>
          <p:cNvSpPr>
            <a:spLocks noGrp="1" noRot="1" noChangeAspect="1"/>
          </p:cNvSpPr>
          <p:nvPr>
            <p:ph type="sldImg"/>
          </p:nvPr>
        </p:nvSpPr>
        <p:spPr/>
      </p:sp>
      <p:sp>
        <p:nvSpPr>
          <p:cNvPr id="3" name="Pastabų vietos rezervavimo ženklas 2"/>
          <p:cNvSpPr>
            <a:spLocks noGrp="1"/>
          </p:cNvSpPr>
          <p:nvPr>
            <p:ph type="body" idx="1"/>
          </p:nvPr>
        </p:nvSpPr>
        <p:spPr/>
        <p:txBody>
          <a:bodyPr/>
          <a:lstStyle/>
          <a:p>
            <a:r>
              <a:rPr lang="en-US" dirty="0"/>
              <a:t>Our data is taken from…</a:t>
            </a:r>
          </a:p>
        </p:txBody>
      </p:sp>
      <p:sp>
        <p:nvSpPr>
          <p:cNvPr id="4" name="Skaidrės numerio vietos rezervavimo ženklas 3"/>
          <p:cNvSpPr>
            <a:spLocks noGrp="1"/>
          </p:cNvSpPr>
          <p:nvPr>
            <p:ph type="sldNum" sz="quarter" idx="10"/>
          </p:nvPr>
        </p:nvSpPr>
        <p:spPr/>
        <p:txBody>
          <a:bodyPr/>
          <a:lstStyle/>
          <a:p>
            <a:fld id="{A5874EA0-E96F-4A9F-BECE-F82ED93FDC31}" type="slidenum">
              <a:rPr lang="da-DK" smtClean="0"/>
              <a:t>16</a:t>
            </a:fld>
            <a:endParaRPr lang="da-DK"/>
          </a:p>
        </p:txBody>
      </p:sp>
    </p:spTree>
    <p:extLst>
      <p:ext uri="{BB962C8B-B14F-4D97-AF65-F5344CB8AC3E}">
        <p14:creationId xmlns:p14="http://schemas.microsoft.com/office/powerpoint/2010/main" val="391847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Mike</a:t>
            </a:r>
          </a:p>
        </p:txBody>
      </p:sp>
      <p:sp>
        <p:nvSpPr>
          <p:cNvPr id="4" name="Slide Number Placeholder 3"/>
          <p:cNvSpPr>
            <a:spLocks noGrp="1"/>
          </p:cNvSpPr>
          <p:nvPr>
            <p:ph type="sldNum" sz="quarter" idx="10"/>
          </p:nvPr>
        </p:nvSpPr>
        <p:spPr/>
        <p:txBody>
          <a:bodyPr/>
          <a:lstStyle/>
          <a:p>
            <a:fld id="{A5874EA0-E96F-4A9F-BECE-F82ED93FDC31}" type="slidenum">
              <a:rPr lang="da-DK" smtClean="0"/>
              <a:t>17</a:t>
            </a:fld>
            <a:endParaRPr lang="da-DK"/>
          </a:p>
        </p:txBody>
      </p:sp>
    </p:spTree>
    <p:extLst>
      <p:ext uri="{BB962C8B-B14F-4D97-AF65-F5344CB8AC3E}">
        <p14:creationId xmlns:p14="http://schemas.microsoft.com/office/powerpoint/2010/main" val="17433428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Mike</a:t>
            </a:r>
          </a:p>
        </p:txBody>
      </p:sp>
      <p:sp>
        <p:nvSpPr>
          <p:cNvPr id="4" name="Slide Number Placeholder 3"/>
          <p:cNvSpPr>
            <a:spLocks noGrp="1"/>
          </p:cNvSpPr>
          <p:nvPr>
            <p:ph type="sldNum" sz="quarter" idx="10"/>
          </p:nvPr>
        </p:nvSpPr>
        <p:spPr/>
        <p:txBody>
          <a:bodyPr/>
          <a:lstStyle/>
          <a:p>
            <a:fld id="{A5874EA0-E96F-4A9F-BECE-F82ED93FDC31}" type="slidenum">
              <a:rPr lang="da-DK" smtClean="0"/>
              <a:t>18</a:t>
            </a:fld>
            <a:endParaRPr lang="da-DK"/>
          </a:p>
        </p:txBody>
      </p:sp>
    </p:spTree>
    <p:extLst>
      <p:ext uri="{BB962C8B-B14F-4D97-AF65-F5344CB8AC3E}">
        <p14:creationId xmlns:p14="http://schemas.microsoft.com/office/powerpoint/2010/main" val="31642171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Mike</a:t>
            </a:r>
          </a:p>
        </p:txBody>
      </p:sp>
      <p:sp>
        <p:nvSpPr>
          <p:cNvPr id="4" name="Slide Number Placeholder 3"/>
          <p:cNvSpPr>
            <a:spLocks noGrp="1"/>
          </p:cNvSpPr>
          <p:nvPr>
            <p:ph type="sldNum" sz="quarter" idx="10"/>
          </p:nvPr>
        </p:nvSpPr>
        <p:spPr/>
        <p:txBody>
          <a:bodyPr/>
          <a:lstStyle/>
          <a:p>
            <a:fld id="{A5874EA0-E96F-4A9F-BECE-F82ED93FDC31}" type="slidenum">
              <a:rPr lang="da-DK" smtClean="0"/>
              <a:t>19</a:t>
            </a:fld>
            <a:endParaRPr lang="da-DK"/>
          </a:p>
        </p:txBody>
      </p:sp>
    </p:spTree>
    <p:extLst>
      <p:ext uri="{BB962C8B-B14F-4D97-AF65-F5344CB8AC3E}">
        <p14:creationId xmlns:p14="http://schemas.microsoft.com/office/powerpoint/2010/main" val="22543270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James</a:t>
            </a:r>
          </a:p>
        </p:txBody>
      </p:sp>
      <p:sp>
        <p:nvSpPr>
          <p:cNvPr id="4" name="Slide Number Placeholder 3"/>
          <p:cNvSpPr>
            <a:spLocks noGrp="1"/>
          </p:cNvSpPr>
          <p:nvPr>
            <p:ph type="sldNum" sz="quarter" idx="10"/>
          </p:nvPr>
        </p:nvSpPr>
        <p:spPr/>
        <p:txBody>
          <a:bodyPr/>
          <a:lstStyle/>
          <a:p>
            <a:fld id="{A5874EA0-E96F-4A9F-BECE-F82ED93FDC31}" type="slidenum">
              <a:rPr lang="da-DK" smtClean="0"/>
              <a:t>2</a:t>
            </a:fld>
            <a:endParaRPr lang="da-DK"/>
          </a:p>
        </p:txBody>
      </p:sp>
    </p:spTree>
    <p:extLst>
      <p:ext uri="{BB962C8B-B14F-4D97-AF65-F5344CB8AC3E}">
        <p14:creationId xmlns:p14="http://schemas.microsoft.com/office/powerpoint/2010/main" val="34975799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Mike</a:t>
            </a:r>
          </a:p>
        </p:txBody>
      </p:sp>
      <p:sp>
        <p:nvSpPr>
          <p:cNvPr id="4" name="Slide Number Placeholder 3"/>
          <p:cNvSpPr>
            <a:spLocks noGrp="1"/>
          </p:cNvSpPr>
          <p:nvPr>
            <p:ph type="sldNum" sz="quarter" idx="10"/>
          </p:nvPr>
        </p:nvSpPr>
        <p:spPr/>
        <p:txBody>
          <a:bodyPr/>
          <a:lstStyle/>
          <a:p>
            <a:fld id="{A5874EA0-E96F-4A9F-BECE-F82ED93FDC31}" type="slidenum">
              <a:rPr lang="da-DK" smtClean="0"/>
              <a:t>20</a:t>
            </a:fld>
            <a:endParaRPr lang="da-DK"/>
          </a:p>
        </p:txBody>
      </p:sp>
    </p:spTree>
    <p:extLst>
      <p:ext uri="{BB962C8B-B14F-4D97-AF65-F5344CB8AC3E}">
        <p14:creationId xmlns:p14="http://schemas.microsoft.com/office/powerpoint/2010/main" val="130465881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Mike</a:t>
            </a:r>
          </a:p>
        </p:txBody>
      </p:sp>
      <p:sp>
        <p:nvSpPr>
          <p:cNvPr id="4" name="Slide Number Placeholder 3"/>
          <p:cNvSpPr>
            <a:spLocks noGrp="1"/>
          </p:cNvSpPr>
          <p:nvPr>
            <p:ph type="sldNum" sz="quarter" idx="10"/>
          </p:nvPr>
        </p:nvSpPr>
        <p:spPr/>
        <p:txBody>
          <a:bodyPr/>
          <a:lstStyle/>
          <a:p>
            <a:fld id="{A5874EA0-E96F-4A9F-BECE-F82ED93FDC31}" type="slidenum">
              <a:rPr lang="da-DK" smtClean="0"/>
              <a:t>21</a:t>
            </a:fld>
            <a:endParaRPr lang="da-DK"/>
          </a:p>
        </p:txBody>
      </p:sp>
    </p:spTree>
    <p:extLst>
      <p:ext uri="{BB962C8B-B14F-4D97-AF65-F5344CB8AC3E}">
        <p14:creationId xmlns:p14="http://schemas.microsoft.com/office/powerpoint/2010/main" val="249957896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Mike</a:t>
            </a:r>
          </a:p>
        </p:txBody>
      </p:sp>
      <p:sp>
        <p:nvSpPr>
          <p:cNvPr id="4" name="Slide Number Placeholder 3"/>
          <p:cNvSpPr>
            <a:spLocks noGrp="1"/>
          </p:cNvSpPr>
          <p:nvPr>
            <p:ph type="sldNum" sz="quarter" idx="10"/>
          </p:nvPr>
        </p:nvSpPr>
        <p:spPr/>
        <p:txBody>
          <a:bodyPr/>
          <a:lstStyle/>
          <a:p>
            <a:fld id="{A5874EA0-E96F-4A9F-BECE-F82ED93FDC31}" type="slidenum">
              <a:rPr lang="da-DK" smtClean="0"/>
              <a:t>22</a:t>
            </a:fld>
            <a:endParaRPr lang="da-DK"/>
          </a:p>
        </p:txBody>
      </p:sp>
    </p:spTree>
    <p:extLst>
      <p:ext uri="{BB962C8B-B14F-4D97-AF65-F5344CB8AC3E}">
        <p14:creationId xmlns:p14="http://schemas.microsoft.com/office/powerpoint/2010/main" val="248912473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Mike</a:t>
            </a:r>
          </a:p>
        </p:txBody>
      </p:sp>
      <p:sp>
        <p:nvSpPr>
          <p:cNvPr id="4" name="Slide Number Placeholder 3"/>
          <p:cNvSpPr>
            <a:spLocks noGrp="1"/>
          </p:cNvSpPr>
          <p:nvPr>
            <p:ph type="sldNum" sz="quarter" idx="10"/>
          </p:nvPr>
        </p:nvSpPr>
        <p:spPr/>
        <p:txBody>
          <a:bodyPr/>
          <a:lstStyle/>
          <a:p>
            <a:fld id="{A5874EA0-E96F-4A9F-BECE-F82ED93FDC31}" type="slidenum">
              <a:rPr lang="da-DK" smtClean="0"/>
              <a:t>23</a:t>
            </a:fld>
            <a:endParaRPr lang="da-DK"/>
          </a:p>
        </p:txBody>
      </p:sp>
    </p:spTree>
    <p:extLst>
      <p:ext uri="{BB962C8B-B14F-4D97-AF65-F5344CB8AC3E}">
        <p14:creationId xmlns:p14="http://schemas.microsoft.com/office/powerpoint/2010/main" val="265638670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Mike</a:t>
            </a:r>
          </a:p>
        </p:txBody>
      </p:sp>
      <p:sp>
        <p:nvSpPr>
          <p:cNvPr id="4" name="Slide Number Placeholder 3"/>
          <p:cNvSpPr>
            <a:spLocks noGrp="1"/>
          </p:cNvSpPr>
          <p:nvPr>
            <p:ph type="sldNum" sz="quarter" idx="10"/>
          </p:nvPr>
        </p:nvSpPr>
        <p:spPr/>
        <p:txBody>
          <a:bodyPr/>
          <a:lstStyle/>
          <a:p>
            <a:fld id="{A5874EA0-E96F-4A9F-BECE-F82ED93FDC31}" type="slidenum">
              <a:rPr lang="da-DK" smtClean="0"/>
              <a:t>24</a:t>
            </a:fld>
            <a:endParaRPr lang="da-DK"/>
          </a:p>
        </p:txBody>
      </p:sp>
    </p:spTree>
    <p:extLst>
      <p:ext uri="{BB962C8B-B14F-4D97-AF65-F5344CB8AC3E}">
        <p14:creationId xmlns:p14="http://schemas.microsoft.com/office/powerpoint/2010/main" val="209538001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Mike</a:t>
            </a:r>
          </a:p>
        </p:txBody>
      </p:sp>
      <p:sp>
        <p:nvSpPr>
          <p:cNvPr id="4" name="Slide Number Placeholder 3"/>
          <p:cNvSpPr>
            <a:spLocks noGrp="1"/>
          </p:cNvSpPr>
          <p:nvPr>
            <p:ph type="sldNum" sz="quarter" idx="10"/>
          </p:nvPr>
        </p:nvSpPr>
        <p:spPr/>
        <p:txBody>
          <a:bodyPr/>
          <a:lstStyle/>
          <a:p>
            <a:fld id="{A5874EA0-E96F-4A9F-BECE-F82ED93FDC31}" type="slidenum">
              <a:rPr lang="da-DK" smtClean="0"/>
              <a:t>25</a:t>
            </a:fld>
            <a:endParaRPr lang="da-DK"/>
          </a:p>
        </p:txBody>
      </p:sp>
    </p:spTree>
    <p:extLst>
      <p:ext uri="{BB962C8B-B14F-4D97-AF65-F5344CB8AC3E}">
        <p14:creationId xmlns:p14="http://schemas.microsoft.com/office/powerpoint/2010/main" val="62884616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Mike</a:t>
            </a:r>
          </a:p>
        </p:txBody>
      </p:sp>
      <p:sp>
        <p:nvSpPr>
          <p:cNvPr id="4" name="Slide Number Placeholder 3"/>
          <p:cNvSpPr>
            <a:spLocks noGrp="1"/>
          </p:cNvSpPr>
          <p:nvPr>
            <p:ph type="sldNum" sz="quarter" idx="10"/>
          </p:nvPr>
        </p:nvSpPr>
        <p:spPr/>
        <p:txBody>
          <a:bodyPr/>
          <a:lstStyle/>
          <a:p>
            <a:fld id="{A5874EA0-E96F-4A9F-BECE-F82ED93FDC31}" type="slidenum">
              <a:rPr lang="da-DK" smtClean="0"/>
              <a:t>26</a:t>
            </a:fld>
            <a:endParaRPr lang="da-DK"/>
          </a:p>
        </p:txBody>
      </p:sp>
    </p:spTree>
    <p:extLst>
      <p:ext uri="{BB962C8B-B14F-4D97-AF65-F5344CB8AC3E}">
        <p14:creationId xmlns:p14="http://schemas.microsoft.com/office/powerpoint/2010/main" val="157383697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James</a:t>
            </a:r>
          </a:p>
          <a:p>
            <a:endParaRPr lang="en-GB" dirty="0"/>
          </a:p>
          <a:p>
            <a:r>
              <a:rPr lang="en-GB" sz="1200" kern="1200" dirty="0">
                <a:solidFill>
                  <a:schemeClr val="tx1"/>
                </a:solidFill>
                <a:effectLst/>
                <a:latin typeface="+mn-lt"/>
                <a:ea typeface="+mn-ea"/>
                <a:cs typeface="+mn-cs"/>
              </a:rPr>
              <a:t>(1)Network analysis is used to calculate the best route between two points, and may be expressed as physical distance or cost distance (Chang, 2008).  Is conducted using software acting as an extension to a </a:t>
            </a:r>
            <a:r>
              <a:rPr lang="en-GB" sz="1200" kern="1200" dirty="0" err="1">
                <a:solidFill>
                  <a:schemeClr val="tx1"/>
                </a:solidFill>
                <a:effectLst/>
                <a:latin typeface="+mn-lt"/>
                <a:ea typeface="+mn-ea"/>
                <a:cs typeface="+mn-cs"/>
              </a:rPr>
              <a:t>postGIS</a:t>
            </a:r>
            <a:r>
              <a:rPr lang="en-GB" sz="1200" kern="1200" dirty="0">
                <a:solidFill>
                  <a:schemeClr val="tx1"/>
                </a:solidFill>
                <a:effectLst/>
                <a:latin typeface="+mn-lt"/>
                <a:ea typeface="+mn-ea"/>
                <a:cs typeface="+mn-cs"/>
              </a:rPr>
              <a:t> database, such as pgRouting or ArcGIS.</a:t>
            </a:r>
            <a:endParaRPr lang="en-AU"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 </a:t>
            </a:r>
            <a:endParaRPr lang="en-AU"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(2)The analysis may be conducted on raster or vector data, (3) with both types capable of determining a best route by minimising cost or shortest Euclidian distance, however only vector analysis is able to determining the shortest distance for a journey on an existing network. Raster analysis generates results faster than vector analysis, but is not capable of providing true shapes of routes or route directions. The choice of Raster or Vector data depends on</a:t>
            </a:r>
            <a:r>
              <a:rPr lang="en-GB" sz="1200" kern="1200" baseline="0" dirty="0">
                <a:solidFill>
                  <a:schemeClr val="tx1"/>
                </a:solidFill>
                <a:effectLst/>
                <a:latin typeface="+mn-lt"/>
                <a:ea typeface="+mn-ea"/>
                <a:cs typeface="+mn-cs"/>
              </a:rPr>
              <a:t> 1. the speed required of the analysis (raster faster than vector) 2. whether route directions are required </a:t>
            </a:r>
          </a:p>
          <a:p>
            <a:endParaRPr lang="en-GB" sz="1200" kern="1200" dirty="0">
              <a:solidFill>
                <a:schemeClr val="tx1"/>
              </a:solidFill>
              <a:effectLst/>
              <a:latin typeface="+mn-lt"/>
              <a:ea typeface="+mn-ea"/>
              <a:cs typeface="+mn-cs"/>
            </a:endParaRP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(4) Different</a:t>
            </a:r>
            <a:r>
              <a:rPr lang="en-GB" sz="1200" kern="1200" baseline="0" dirty="0">
                <a:solidFill>
                  <a:schemeClr val="tx1"/>
                </a:solidFill>
                <a:effectLst/>
                <a:latin typeface="+mn-lt"/>
                <a:ea typeface="+mn-ea"/>
                <a:cs typeface="+mn-cs"/>
              </a:rPr>
              <a:t> applications are available to conduct routing analysis, such as pgRouting or OSRM. The main difference between them is the algorithm which they use </a:t>
            </a:r>
            <a:r>
              <a:rPr lang="mr-IN" sz="1200" kern="1200" baseline="0" dirty="0">
                <a:solidFill>
                  <a:schemeClr val="tx1"/>
                </a:solidFill>
                <a:effectLst/>
                <a:latin typeface="+mn-lt"/>
                <a:ea typeface="+mn-ea"/>
                <a:cs typeface="+mn-cs"/>
              </a:rPr>
              <a:t>–</a:t>
            </a:r>
            <a:r>
              <a:rPr lang="en-GB" sz="1200" kern="1200" baseline="0" dirty="0">
                <a:solidFill>
                  <a:schemeClr val="tx1"/>
                </a:solidFill>
                <a:effectLst/>
                <a:latin typeface="+mn-lt"/>
                <a:ea typeface="+mn-ea"/>
                <a:cs typeface="+mn-cs"/>
              </a:rPr>
              <a:t> </a:t>
            </a:r>
            <a:r>
              <a:rPr lang="en-GB" sz="1200" kern="1200" baseline="0" dirty="0" err="1">
                <a:solidFill>
                  <a:schemeClr val="tx1"/>
                </a:solidFill>
                <a:effectLst/>
                <a:latin typeface="+mn-lt"/>
                <a:ea typeface="+mn-ea"/>
                <a:cs typeface="+mn-cs"/>
              </a:rPr>
              <a:t>Dijkstras</a:t>
            </a:r>
            <a:r>
              <a:rPr lang="en-GB" sz="1200" kern="1200" baseline="0" dirty="0">
                <a:solidFill>
                  <a:schemeClr val="tx1"/>
                </a:solidFill>
                <a:effectLst/>
                <a:latin typeface="+mn-lt"/>
                <a:ea typeface="+mn-ea"/>
                <a:cs typeface="+mn-cs"/>
              </a:rPr>
              <a:t> Algorithm or Contraction Hierarchies. </a:t>
            </a:r>
          </a:p>
          <a:p>
            <a:r>
              <a:rPr lang="en-GB" sz="1200" kern="1200" dirty="0">
                <a:solidFill>
                  <a:schemeClr val="tx1"/>
                </a:solidFill>
                <a:effectLst/>
                <a:latin typeface="+mn-lt"/>
                <a:ea typeface="+mn-ea"/>
                <a:cs typeface="+mn-cs"/>
              </a:rPr>
              <a:t>These</a:t>
            </a:r>
            <a:r>
              <a:rPr lang="en-GB" sz="1200" kern="1200" baseline="0" dirty="0">
                <a:solidFill>
                  <a:schemeClr val="tx1"/>
                </a:solidFill>
                <a:effectLst/>
                <a:latin typeface="+mn-lt"/>
                <a:ea typeface="+mn-ea"/>
                <a:cs typeface="+mn-cs"/>
              </a:rPr>
              <a:t> algorithms are outlined in the report so I will not go into detail, however the contraction hierarchies performs pre-processing of data and </a:t>
            </a:r>
            <a:r>
              <a:rPr lang="en-GB" sz="1200" kern="1200" baseline="0" dirty="0" err="1">
                <a:solidFill>
                  <a:schemeClr val="tx1"/>
                </a:solidFill>
                <a:effectLst/>
                <a:latin typeface="+mn-lt"/>
                <a:ea typeface="+mn-ea"/>
                <a:cs typeface="+mn-cs"/>
              </a:rPr>
              <a:t>Dijkstras</a:t>
            </a:r>
            <a:r>
              <a:rPr lang="en-GB" sz="1200" kern="1200" baseline="0" dirty="0">
                <a:solidFill>
                  <a:schemeClr val="tx1"/>
                </a:solidFill>
                <a:effectLst/>
                <a:latin typeface="+mn-lt"/>
                <a:ea typeface="+mn-ea"/>
                <a:cs typeface="+mn-cs"/>
              </a:rPr>
              <a:t> does not, which introduces a </a:t>
            </a:r>
            <a:r>
              <a:rPr lang="en-GB" sz="1200" kern="1200" baseline="0" dirty="0" err="1">
                <a:solidFill>
                  <a:schemeClr val="tx1"/>
                </a:solidFill>
                <a:effectLst/>
                <a:latin typeface="+mn-lt"/>
                <a:ea typeface="+mn-ea"/>
                <a:cs typeface="+mn-cs"/>
              </a:rPr>
              <a:t>tradeoff</a:t>
            </a:r>
            <a:r>
              <a:rPr lang="en-GB" sz="1200" kern="1200" baseline="0" dirty="0">
                <a:solidFill>
                  <a:schemeClr val="tx1"/>
                </a:solidFill>
                <a:effectLst/>
                <a:latin typeface="+mn-lt"/>
                <a:ea typeface="+mn-ea"/>
                <a:cs typeface="+mn-cs"/>
              </a:rPr>
              <a:t> btw speed and flexibility. </a:t>
            </a:r>
            <a:endParaRPr lang="en-GB" sz="1200" kern="1200" dirty="0">
              <a:solidFill>
                <a:schemeClr val="tx1"/>
              </a:solidFill>
              <a:effectLst/>
              <a:latin typeface="+mn-lt"/>
              <a:ea typeface="+mn-ea"/>
              <a:cs typeface="+mn-cs"/>
            </a:endParaRPr>
          </a:p>
          <a:p>
            <a:endParaRPr lang="en-GB" sz="1200" kern="1200" baseline="0" dirty="0">
              <a:solidFill>
                <a:schemeClr val="tx1"/>
              </a:solidFill>
              <a:effectLst/>
              <a:latin typeface="+mn-lt"/>
              <a:ea typeface="+mn-ea"/>
              <a:cs typeface="+mn-cs"/>
            </a:endParaRPr>
          </a:p>
          <a:p>
            <a:r>
              <a:rPr lang="en-GB" sz="1200" b="1" kern="1200" baseline="0" dirty="0">
                <a:solidFill>
                  <a:schemeClr val="tx1"/>
                </a:solidFill>
                <a:effectLst/>
                <a:latin typeface="+mn-lt"/>
                <a:ea typeface="+mn-ea"/>
                <a:cs typeface="+mn-cs"/>
              </a:rPr>
              <a:t>pgRouting </a:t>
            </a:r>
            <a:r>
              <a:rPr lang="mr-IN" sz="1200" b="1" kern="1200" baseline="0" dirty="0">
                <a:solidFill>
                  <a:schemeClr val="tx1"/>
                </a:solidFill>
                <a:effectLst/>
                <a:latin typeface="+mn-lt"/>
                <a:ea typeface="+mn-ea"/>
                <a:cs typeface="+mn-cs"/>
              </a:rPr>
              <a:t>–</a:t>
            </a:r>
            <a:r>
              <a:rPr lang="en-GB" sz="1200" b="1" kern="1200" baseline="0" dirty="0">
                <a:solidFill>
                  <a:schemeClr val="tx1"/>
                </a:solidFill>
                <a:effectLst/>
                <a:latin typeface="+mn-lt"/>
                <a:ea typeface="+mn-ea"/>
                <a:cs typeface="+mn-cs"/>
              </a:rPr>
              <a:t> uses </a:t>
            </a:r>
            <a:r>
              <a:rPr lang="en-GB" sz="1200" b="1" kern="1200" baseline="0" dirty="0" err="1">
                <a:solidFill>
                  <a:schemeClr val="tx1"/>
                </a:solidFill>
                <a:effectLst/>
                <a:latin typeface="+mn-lt"/>
                <a:ea typeface="+mn-ea"/>
                <a:cs typeface="+mn-cs"/>
              </a:rPr>
              <a:t>Dijkstra’s</a:t>
            </a:r>
            <a:r>
              <a:rPr lang="en-GB" sz="1200" b="1" kern="1200" baseline="0" dirty="0">
                <a:solidFill>
                  <a:schemeClr val="tx1"/>
                </a:solidFill>
                <a:effectLst/>
                <a:latin typeface="+mn-lt"/>
                <a:ea typeface="+mn-ea"/>
                <a:cs typeface="+mn-cs"/>
              </a:rPr>
              <a:t> algorithm </a:t>
            </a:r>
          </a:p>
          <a:p>
            <a:endParaRPr lang="en-GB" sz="1200" b="1" kern="1200" baseline="0" dirty="0">
              <a:solidFill>
                <a:schemeClr val="tx1"/>
              </a:solidFill>
              <a:effectLst/>
              <a:latin typeface="+mn-lt"/>
              <a:ea typeface="+mn-ea"/>
              <a:cs typeface="+mn-cs"/>
            </a:endParaRPr>
          </a:p>
          <a:p>
            <a:r>
              <a:rPr lang="en-GB" sz="1200" b="1" kern="1200" baseline="0" dirty="0">
                <a:solidFill>
                  <a:schemeClr val="tx1"/>
                </a:solidFill>
                <a:effectLst/>
                <a:latin typeface="+mn-lt"/>
                <a:ea typeface="+mn-ea"/>
                <a:cs typeface="+mn-cs"/>
              </a:rPr>
              <a:t>OSRM </a:t>
            </a:r>
            <a:r>
              <a:rPr lang="mr-IN" sz="1200" b="1" kern="1200" baseline="0" dirty="0">
                <a:solidFill>
                  <a:schemeClr val="tx1"/>
                </a:solidFill>
                <a:effectLst/>
                <a:latin typeface="+mn-lt"/>
                <a:ea typeface="+mn-ea"/>
                <a:cs typeface="+mn-cs"/>
              </a:rPr>
              <a:t>–</a:t>
            </a:r>
            <a:r>
              <a:rPr lang="en-GB" sz="1200" b="1" kern="1200" baseline="0" dirty="0">
                <a:solidFill>
                  <a:schemeClr val="tx1"/>
                </a:solidFill>
                <a:effectLst/>
                <a:latin typeface="+mn-lt"/>
                <a:ea typeface="+mn-ea"/>
                <a:cs typeface="+mn-cs"/>
              </a:rPr>
              <a:t> uses </a:t>
            </a:r>
            <a:r>
              <a:rPr lang="en-US" b="1" dirty="0"/>
              <a:t>Contraction hierarchies-  </a:t>
            </a:r>
            <a:r>
              <a:rPr lang="en-AU" sz="1200" b="1" kern="1200" dirty="0">
                <a:solidFill>
                  <a:schemeClr val="tx1"/>
                </a:solidFill>
                <a:effectLst/>
                <a:latin typeface="+mn-lt"/>
                <a:ea typeface="+mn-ea"/>
                <a:cs typeface="+mn-cs"/>
              </a:rPr>
              <a:t>a technique to speed up shortest</a:t>
            </a:r>
            <a:r>
              <a:rPr lang="en-AU" sz="1200" b="1" kern="1200" baseline="0" dirty="0">
                <a:solidFill>
                  <a:schemeClr val="tx1"/>
                </a:solidFill>
                <a:effectLst/>
                <a:latin typeface="+mn-lt"/>
                <a:ea typeface="+mn-ea"/>
                <a:cs typeface="+mn-cs"/>
              </a:rPr>
              <a:t> path routing </a:t>
            </a:r>
            <a:r>
              <a:rPr lang="en-AU" sz="1200" b="1" kern="1200" dirty="0">
                <a:solidFill>
                  <a:schemeClr val="tx1"/>
                </a:solidFill>
                <a:effectLst/>
                <a:latin typeface="+mn-lt"/>
                <a:ea typeface="+mn-ea"/>
                <a:cs typeface="+mn-cs"/>
              </a:rPr>
              <a:t>by first creating</a:t>
            </a:r>
            <a:r>
              <a:rPr lang="en-AU" sz="1200" b="1" kern="1200" baseline="0" dirty="0">
                <a:solidFill>
                  <a:schemeClr val="tx1"/>
                </a:solidFill>
                <a:effectLst/>
                <a:latin typeface="+mn-lt"/>
                <a:ea typeface="+mn-ea"/>
                <a:cs typeface="+mn-cs"/>
              </a:rPr>
              <a:t> </a:t>
            </a:r>
            <a:r>
              <a:rPr lang="en-AU" sz="1200" b="1" kern="1200" baseline="0" dirty="0" err="1">
                <a:solidFill>
                  <a:schemeClr val="tx1"/>
                </a:solidFill>
                <a:effectLst/>
                <a:latin typeface="+mn-lt"/>
                <a:ea typeface="+mn-ea"/>
                <a:cs typeface="+mn-cs"/>
              </a:rPr>
              <a:t>precomputed</a:t>
            </a:r>
            <a:r>
              <a:rPr lang="en-AU" sz="1200" b="1" kern="1200" dirty="0">
                <a:solidFill>
                  <a:schemeClr val="tx1"/>
                </a:solidFill>
                <a:effectLst/>
                <a:latin typeface="+mn-lt"/>
                <a:ea typeface="+mn-ea"/>
                <a:cs typeface="+mn-cs"/>
              </a:rPr>
              <a:t> "contracted" versions of the </a:t>
            </a:r>
            <a:r>
              <a:rPr lang="en-AU" sz="1200" b="1" u="none" strike="noStrike" kern="1200" dirty="0">
                <a:solidFill>
                  <a:schemeClr val="tx1"/>
                </a:solidFill>
                <a:effectLst/>
                <a:latin typeface="+mn-lt"/>
                <a:ea typeface="+mn-ea"/>
                <a:cs typeface="+mn-cs"/>
              </a:rPr>
              <a:t>connection graph.</a:t>
            </a:r>
            <a:r>
              <a:rPr lang="en-AU" sz="1200" b="1" u="none" strike="noStrike" kern="1200" baseline="0" dirty="0">
                <a:solidFill>
                  <a:schemeClr val="tx1"/>
                </a:solidFill>
                <a:effectLst/>
                <a:latin typeface="+mn-lt"/>
                <a:ea typeface="+mn-ea"/>
                <a:cs typeface="+mn-cs"/>
              </a:rPr>
              <a:t> </a:t>
            </a:r>
            <a:r>
              <a:rPr lang="en-AU" sz="1200" b="1" kern="1200" dirty="0">
                <a:solidFill>
                  <a:schemeClr val="tx1"/>
                </a:solidFill>
                <a:effectLst/>
                <a:latin typeface="+mn-lt"/>
                <a:ea typeface="+mn-ea"/>
                <a:cs typeface="+mn-cs"/>
              </a:rPr>
              <a:t>Contraction hierarchies can be used to generate shortest-path routes much more efficiently than </a:t>
            </a:r>
            <a:r>
              <a:rPr lang="en-AU" sz="1200" b="1" u="none" strike="noStrike" kern="1200" dirty="0">
                <a:solidFill>
                  <a:schemeClr val="tx1"/>
                </a:solidFill>
                <a:effectLst/>
                <a:latin typeface="+mn-lt"/>
                <a:ea typeface="+mn-ea"/>
                <a:cs typeface="+mn-cs"/>
                <a:hlinkClick r:id="rId3" tooltip="Dijkstra's algorithm"/>
              </a:rPr>
              <a:t>Dijkstra's algorithm</a:t>
            </a:r>
            <a:r>
              <a:rPr lang="en-AU" sz="1200" b="1" kern="1200" dirty="0">
                <a:solidFill>
                  <a:schemeClr val="tx1"/>
                </a:solidFill>
                <a:effectLst/>
                <a:latin typeface="+mn-lt"/>
                <a:ea typeface="+mn-ea"/>
                <a:cs typeface="+mn-cs"/>
              </a:rPr>
              <a:t>  and is used in many advanced routing techniques.</a:t>
            </a:r>
          </a:p>
          <a:p>
            <a:r>
              <a:rPr lang="en-US" sz="1200" b="1" kern="1200" dirty="0">
                <a:solidFill>
                  <a:schemeClr val="tx1"/>
                </a:solidFill>
                <a:effectLst/>
                <a:latin typeface="+mn-lt"/>
                <a:ea typeface="+mn-ea"/>
                <a:cs typeface="+mn-cs"/>
              </a:rPr>
              <a:t> </a:t>
            </a:r>
          </a:p>
          <a:p>
            <a:endParaRPr lang="en-US" sz="1200" b="1"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1" kern="1200" dirty="0">
                <a:solidFill>
                  <a:schemeClr val="tx1"/>
                </a:solidFill>
                <a:effectLst/>
                <a:latin typeface="+mn-lt"/>
                <a:ea typeface="+mn-ea"/>
                <a:cs typeface="+mn-cs"/>
              </a:rPr>
              <a:t>- </a:t>
            </a:r>
            <a:r>
              <a:rPr lang="en-GB" sz="1200" b="1" kern="1200" dirty="0" err="1">
                <a:solidFill>
                  <a:schemeClr val="tx1"/>
                </a:solidFill>
                <a:effectLst/>
                <a:latin typeface="+mn-lt"/>
                <a:ea typeface="+mn-ea"/>
                <a:cs typeface="+mn-cs"/>
              </a:rPr>
              <a:t>Dijkstras</a:t>
            </a:r>
            <a:r>
              <a:rPr lang="en-GB" sz="1200" b="1" kern="1200" baseline="0" dirty="0">
                <a:solidFill>
                  <a:schemeClr val="tx1"/>
                </a:solidFill>
                <a:effectLst/>
                <a:latin typeface="+mn-lt"/>
                <a:ea typeface="+mn-ea"/>
                <a:cs typeface="+mn-cs"/>
              </a:rPr>
              <a:t> - </a:t>
            </a:r>
            <a:r>
              <a:rPr lang="en-GB" sz="1200" b="1" kern="1200" dirty="0">
                <a:solidFill>
                  <a:schemeClr val="tx1"/>
                </a:solidFill>
                <a:effectLst/>
                <a:latin typeface="+mn-lt"/>
                <a:ea typeface="+mn-ea"/>
                <a:cs typeface="+mn-cs"/>
              </a:rPr>
              <a:t>the first stage of </a:t>
            </a:r>
            <a:r>
              <a:rPr lang="en-GB" sz="1200" b="1" kern="1200" dirty="0" err="1">
                <a:solidFill>
                  <a:schemeClr val="tx1"/>
                </a:solidFill>
                <a:effectLst/>
                <a:latin typeface="+mn-lt"/>
                <a:ea typeface="+mn-ea"/>
                <a:cs typeface="+mn-cs"/>
              </a:rPr>
              <a:t>Dijkstra’s</a:t>
            </a:r>
            <a:r>
              <a:rPr lang="en-GB" sz="1200" b="1" kern="1200" dirty="0">
                <a:solidFill>
                  <a:schemeClr val="tx1"/>
                </a:solidFill>
                <a:effectLst/>
                <a:latin typeface="+mn-lt"/>
                <a:ea typeface="+mn-ea"/>
                <a:cs typeface="+mn-cs"/>
              </a:rPr>
              <a:t> algorithm cells adjacent to the source cell are activated, and the cost distance measure is calculated. The cell with the lowest cost distance is selected, and its value is assigned to the output raster. This process repeats, however each time a cell is reactivated (meaning it is accessible to the source through a different path) the accumulative cost must be recomputed. The end result is a raster output with the least accumulative cost to the source cell.</a:t>
            </a:r>
            <a:endParaRPr lang="en-AU" sz="1200" b="1" kern="1200" dirty="0">
              <a:solidFill>
                <a:schemeClr val="tx1"/>
              </a:solidFill>
              <a:effectLst/>
              <a:latin typeface="+mn-lt"/>
              <a:ea typeface="+mn-ea"/>
              <a:cs typeface="+mn-cs"/>
            </a:endParaRPr>
          </a:p>
          <a:p>
            <a:endParaRPr lang="en-AU"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dirty="0"/>
              <a:t> </a:t>
            </a:r>
          </a:p>
          <a:p>
            <a:endParaRPr lang="en-AU"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A5874EA0-E96F-4A9F-BECE-F82ED93FDC31}" type="slidenum">
              <a:rPr lang="da-DK" smtClean="0"/>
              <a:t>27</a:t>
            </a:fld>
            <a:endParaRPr lang="da-DK"/>
          </a:p>
        </p:txBody>
      </p:sp>
    </p:spTree>
    <p:extLst>
      <p:ext uri="{BB962C8B-B14F-4D97-AF65-F5344CB8AC3E}">
        <p14:creationId xmlns:p14="http://schemas.microsoft.com/office/powerpoint/2010/main" val="15735323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kern="1200" dirty="0">
                <a:solidFill>
                  <a:schemeClr val="tx1"/>
                </a:solidFill>
                <a:effectLst/>
                <a:latin typeface="+mn-lt"/>
                <a:ea typeface="+mn-ea"/>
                <a:cs typeface="+mn-cs"/>
              </a:rPr>
              <a:t>Displayed is graph demonstrating the functional gap between applications that use contraction hierarchies and </a:t>
            </a:r>
            <a:r>
              <a:rPr lang="en-AU" sz="1200" kern="1200" dirty="0" err="1">
                <a:solidFill>
                  <a:schemeClr val="tx1"/>
                </a:solidFill>
                <a:effectLst/>
                <a:latin typeface="+mn-lt"/>
                <a:ea typeface="+mn-ea"/>
                <a:cs typeface="+mn-cs"/>
              </a:rPr>
              <a:t>dijkstras</a:t>
            </a:r>
            <a:r>
              <a:rPr lang="en-AU" sz="1200" kern="1200" dirty="0">
                <a:solidFill>
                  <a:schemeClr val="tx1"/>
                </a:solidFill>
                <a:effectLst/>
                <a:latin typeface="+mn-lt"/>
                <a:ea typeface="+mn-ea"/>
                <a:cs typeface="+mn-cs"/>
              </a:rPr>
              <a:t> algorithm.</a:t>
            </a:r>
            <a:r>
              <a:rPr lang="en-AU" sz="1200" kern="1200" baseline="0" dirty="0">
                <a:solidFill>
                  <a:schemeClr val="tx1"/>
                </a:solidFill>
                <a:effectLst/>
                <a:latin typeface="+mn-lt"/>
                <a:ea typeface="+mn-ea"/>
                <a:cs typeface="+mn-cs"/>
              </a:rPr>
              <a:t> </a:t>
            </a:r>
          </a:p>
          <a:p>
            <a:endParaRPr lang="en-AU" sz="1200" kern="1200" baseline="0" dirty="0">
              <a:solidFill>
                <a:schemeClr val="tx1"/>
              </a:solidFill>
              <a:effectLst/>
              <a:latin typeface="+mn-lt"/>
              <a:ea typeface="+mn-ea"/>
              <a:cs typeface="+mn-cs"/>
            </a:endParaRPr>
          </a:p>
          <a:p>
            <a:r>
              <a:rPr lang="en-AU" sz="1200" kern="1200" baseline="0" dirty="0">
                <a:solidFill>
                  <a:schemeClr val="tx1"/>
                </a:solidFill>
                <a:effectLst/>
                <a:latin typeface="+mn-lt"/>
                <a:ea typeface="+mn-ea"/>
                <a:cs typeface="+mn-cs"/>
              </a:rPr>
              <a:t>It illustrates </a:t>
            </a:r>
            <a:r>
              <a:rPr lang="en-AU" sz="1200" kern="1200" dirty="0">
                <a:solidFill>
                  <a:schemeClr val="tx1"/>
                </a:solidFill>
                <a:effectLst/>
                <a:latin typeface="+mn-lt"/>
                <a:ea typeface="+mn-ea"/>
                <a:cs typeface="+mn-cs"/>
              </a:rPr>
              <a:t>the applications</a:t>
            </a:r>
            <a:r>
              <a:rPr lang="en-AU" sz="1200" kern="1200" baseline="0" dirty="0">
                <a:solidFill>
                  <a:schemeClr val="tx1"/>
                </a:solidFill>
                <a:effectLst/>
                <a:latin typeface="+mn-lt"/>
                <a:ea typeface="+mn-ea"/>
                <a:cs typeface="+mn-cs"/>
              </a:rPr>
              <a:t> that use </a:t>
            </a:r>
            <a:r>
              <a:rPr lang="en-AU" sz="1200" kern="1200" dirty="0">
                <a:solidFill>
                  <a:schemeClr val="tx1"/>
                </a:solidFill>
                <a:effectLst/>
                <a:latin typeface="+mn-lt"/>
                <a:ea typeface="+mn-ea"/>
                <a:cs typeface="+mn-cs"/>
              </a:rPr>
              <a:t>Contraction Hierarchies have increased performance in their routing solutions,</a:t>
            </a:r>
            <a:r>
              <a:rPr lang="en-AU" sz="1200" kern="1200" baseline="0" dirty="0">
                <a:solidFill>
                  <a:schemeClr val="tx1"/>
                </a:solidFill>
                <a:effectLst/>
                <a:latin typeface="+mn-lt"/>
                <a:ea typeface="+mn-ea"/>
                <a:cs typeface="+mn-cs"/>
              </a:rPr>
              <a:t> however the </a:t>
            </a:r>
            <a:r>
              <a:rPr lang="en-AU" sz="1200" kern="1200" dirty="0">
                <a:solidFill>
                  <a:schemeClr val="tx1"/>
                </a:solidFill>
                <a:effectLst/>
                <a:latin typeface="+mn-lt"/>
                <a:ea typeface="+mn-ea"/>
                <a:cs typeface="+mn-cs"/>
              </a:rPr>
              <a:t>focus on performance results in the use of fixed data models with little or no tools for adding custom data.</a:t>
            </a:r>
          </a:p>
          <a:p>
            <a:endParaRPr lang="en-AU" sz="1200" kern="1200" dirty="0">
              <a:solidFill>
                <a:schemeClr val="tx1"/>
              </a:solidFill>
              <a:effectLst/>
              <a:latin typeface="+mn-lt"/>
              <a:ea typeface="+mn-ea"/>
              <a:cs typeface="+mn-cs"/>
            </a:endParaRPr>
          </a:p>
          <a:p>
            <a:r>
              <a:rPr lang="en-AU" sz="1200" kern="1200" dirty="0">
                <a:solidFill>
                  <a:schemeClr val="tx1"/>
                </a:solidFill>
                <a:effectLst/>
                <a:latin typeface="+mn-lt"/>
                <a:ea typeface="+mn-ea"/>
                <a:cs typeface="+mn-cs"/>
              </a:rPr>
              <a:t>pgRouting stands out as an outlier. pgRouting is the only tool with an emphasis on data flexibility instead of performance. It’s network solution takes into account custom data at the moment of the query without the need for pre-processing.  </a:t>
            </a:r>
          </a:p>
          <a:p>
            <a:endParaRPr lang="en-AU" sz="1200" kern="1200" dirty="0">
              <a:solidFill>
                <a:schemeClr val="tx1"/>
              </a:solidFill>
              <a:effectLst/>
              <a:latin typeface="+mn-lt"/>
              <a:ea typeface="+mn-ea"/>
              <a:cs typeface="+mn-cs"/>
            </a:endParaRPr>
          </a:p>
          <a:p>
            <a:r>
              <a:rPr lang="en-AU" sz="1200" kern="1200" dirty="0">
                <a:solidFill>
                  <a:schemeClr val="tx1"/>
                </a:solidFill>
                <a:effectLst/>
                <a:latin typeface="+mn-lt"/>
                <a:ea typeface="+mn-ea"/>
                <a:cs typeface="+mn-cs"/>
              </a:rPr>
              <a:t>The difference between the performance-focused software and </a:t>
            </a:r>
            <a:r>
              <a:rPr lang="en-AU" sz="1200" kern="1200" dirty="0" err="1">
                <a:solidFill>
                  <a:schemeClr val="tx1"/>
                </a:solidFill>
                <a:effectLst/>
                <a:latin typeface="+mn-lt"/>
                <a:ea typeface="+mn-ea"/>
                <a:cs typeface="+mn-cs"/>
              </a:rPr>
              <a:t>pgRouting’s</a:t>
            </a:r>
            <a:r>
              <a:rPr lang="en-AU" sz="1200" kern="1200" dirty="0">
                <a:solidFill>
                  <a:schemeClr val="tx1"/>
                </a:solidFill>
                <a:effectLst/>
                <a:latin typeface="+mn-lt"/>
                <a:ea typeface="+mn-ea"/>
                <a:cs typeface="+mn-cs"/>
              </a:rPr>
              <a:t> focus on data flexibility means there is a functional gap between the two. In order to </a:t>
            </a:r>
            <a:r>
              <a:rPr lang="en-AU" sz="1200" kern="1200" dirty="0" err="1">
                <a:solidFill>
                  <a:schemeClr val="tx1"/>
                </a:solidFill>
                <a:effectLst/>
                <a:latin typeface="+mn-lt"/>
                <a:ea typeface="+mn-ea"/>
                <a:cs typeface="+mn-cs"/>
              </a:rPr>
              <a:t>fulfill</a:t>
            </a:r>
            <a:r>
              <a:rPr lang="en-AU" sz="1200" kern="1200" dirty="0">
                <a:solidFill>
                  <a:schemeClr val="tx1"/>
                </a:solidFill>
                <a:effectLst/>
                <a:latin typeface="+mn-lt"/>
                <a:ea typeface="+mn-ea"/>
                <a:cs typeface="+mn-cs"/>
              </a:rPr>
              <a:t> the needs of users who want high performing routing solutions that work with their own street network data, custom development and software integration is required.</a:t>
            </a:r>
          </a:p>
          <a:p>
            <a:endParaRPr lang="en-US" dirty="0"/>
          </a:p>
          <a:p>
            <a:r>
              <a:rPr lang="en-US" dirty="0"/>
              <a:t>Given our application does</a:t>
            </a:r>
            <a:r>
              <a:rPr lang="en-US" baseline="0" dirty="0"/>
              <a:t> not use live traffic data, and real estate sales data is updated sporadically, routing will remain relatively constant and therefore suitable for pre-processing. Therefore OSRM </a:t>
            </a:r>
            <a:r>
              <a:rPr lang="en-US" baseline="0"/>
              <a:t>was selected. </a:t>
            </a:r>
            <a:endParaRPr lang="en-US" dirty="0"/>
          </a:p>
        </p:txBody>
      </p:sp>
      <p:sp>
        <p:nvSpPr>
          <p:cNvPr id="4" name="Slide Number Placeholder 3"/>
          <p:cNvSpPr>
            <a:spLocks noGrp="1"/>
          </p:cNvSpPr>
          <p:nvPr>
            <p:ph type="sldNum" sz="quarter" idx="10"/>
          </p:nvPr>
        </p:nvSpPr>
        <p:spPr/>
        <p:txBody>
          <a:bodyPr/>
          <a:lstStyle/>
          <a:p>
            <a:fld id="{A5874EA0-E96F-4A9F-BECE-F82ED93FDC31}" type="slidenum">
              <a:rPr lang="da-DK" smtClean="0"/>
              <a:t>28</a:t>
            </a:fld>
            <a:endParaRPr lang="da-DK"/>
          </a:p>
        </p:txBody>
      </p:sp>
    </p:spTree>
    <p:extLst>
      <p:ext uri="{BB962C8B-B14F-4D97-AF65-F5344CB8AC3E}">
        <p14:creationId xmlns:p14="http://schemas.microsoft.com/office/powerpoint/2010/main" val="222648710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James</a:t>
            </a:r>
          </a:p>
          <a:p>
            <a:endParaRPr lang="en-GB" dirty="0"/>
          </a:p>
          <a:p>
            <a:endParaRPr lang="en-GB" dirty="0"/>
          </a:p>
        </p:txBody>
      </p:sp>
      <p:sp>
        <p:nvSpPr>
          <p:cNvPr id="4" name="Slide Number Placeholder 3"/>
          <p:cNvSpPr>
            <a:spLocks noGrp="1"/>
          </p:cNvSpPr>
          <p:nvPr>
            <p:ph type="sldNum" sz="quarter" idx="10"/>
          </p:nvPr>
        </p:nvSpPr>
        <p:spPr/>
        <p:txBody>
          <a:bodyPr/>
          <a:lstStyle/>
          <a:p>
            <a:fld id="{A5874EA0-E96F-4A9F-BECE-F82ED93FDC31}" type="slidenum">
              <a:rPr lang="da-DK" smtClean="0"/>
              <a:t>29</a:t>
            </a:fld>
            <a:endParaRPr lang="da-DK"/>
          </a:p>
        </p:txBody>
      </p:sp>
    </p:spTree>
    <p:extLst>
      <p:ext uri="{BB962C8B-B14F-4D97-AF65-F5344CB8AC3E}">
        <p14:creationId xmlns:p14="http://schemas.microsoft.com/office/powerpoint/2010/main" val="20799617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James This is a typical property search</a:t>
            </a:r>
            <a:r>
              <a:rPr lang="en-US" baseline="0" dirty="0"/>
              <a:t> portal which provides traditional search criteria for searching for a property. (point out features)</a:t>
            </a:r>
          </a:p>
          <a:p>
            <a:endParaRPr lang="en-US" baseline="0" dirty="0"/>
          </a:p>
          <a:p>
            <a:r>
              <a:rPr lang="en-US" baseline="0" dirty="0"/>
              <a:t>We believe these options are insufficient in today’s society however, because they do not provide users information about the proximity of public transport. </a:t>
            </a:r>
          </a:p>
        </p:txBody>
      </p:sp>
      <p:sp>
        <p:nvSpPr>
          <p:cNvPr id="4" name="Slide Number Placeholder 3"/>
          <p:cNvSpPr>
            <a:spLocks noGrp="1"/>
          </p:cNvSpPr>
          <p:nvPr>
            <p:ph type="sldNum" sz="quarter" idx="10"/>
          </p:nvPr>
        </p:nvSpPr>
        <p:spPr/>
        <p:txBody>
          <a:bodyPr/>
          <a:lstStyle/>
          <a:p>
            <a:fld id="{A5874EA0-E96F-4A9F-BECE-F82ED93FDC31}" type="slidenum">
              <a:rPr lang="da-DK" smtClean="0"/>
              <a:t>3</a:t>
            </a:fld>
            <a:endParaRPr lang="da-DK"/>
          </a:p>
        </p:txBody>
      </p:sp>
    </p:spTree>
    <p:extLst>
      <p:ext uri="{BB962C8B-B14F-4D97-AF65-F5344CB8AC3E}">
        <p14:creationId xmlns:p14="http://schemas.microsoft.com/office/powerpoint/2010/main" val="418960043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Mark</a:t>
            </a:r>
          </a:p>
        </p:txBody>
      </p:sp>
      <p:sp>
        <p:nvSpPr>
          <p:cNvPr id="4" name="Slide Number Placeholder 3"/>
          <p:cNvSpPr>
            <a:spLocks noGrp="1"/>
          </p:cNvSpPr>
          <p:nvPr>
            <p:ph type="sldNum" sz="quarter" idx="10"/>
          </p:nvPr>
        </p:nvSpPr>
        <p:spPr/>
        <p:txBody>
          <a:bodyPr/>
          <a:lstStyle/>
          <a:p>
            <a:fld id="{A5874EA0-E96F-4A9F-BECE-F82ED93FDC31}" type="slidenum">
              <a:rPr lang="da-DK" smtClean="0"/>
              <a:t>30</a:t>
            </a:fld>
            <a:endParaRPr lang="da-DK"/>
          </a:p>
        </p:txBody>
      </p:sp>
    </p:spTree>
    <p:extLst>
      <p:ext uri="{BB962C8B-B14F-4D97-AF65-F5344CB8AC3E}">
        <p14:creationId xmlns:p14="http://schemas.microsoft.com/office/powerpoint/2010/main" val="293833367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Mark</a:t>
            </a:r>
          </a:p>
          <a:p>
            <a:endParaRPr lang="en-GB" dirty="0"/>
          </a:p>
          <a:p>
            <a:r>
              <a:rPr lang="en-GB" sz="1200" kern="1200" dirty="0">
                <a:solidFill>
                  <a:schemeClr val="tx1"/>
                </a:solidFill>
                <a:effectLst/>
                <a:latin typeface="+mn-lt"/>
                <a:ea typeface="+mn-ea"/>
                <a:cs typeface="+mn-cs"/>
              </a:rPr>
              <a:t>This project was the collaboration of four individuals working in different time zones around the world for much of the project. At the commencement, physical meetings with the group and project supervisor occurred on a regular basis, and then online meetings were conducted approximately every week and whenever deemed necessary once group members separated.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dirty="0"/>
              <a:t>Skype proved a very effective method to conduct group meetings overall, due to the generally high voice quality and free access.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dirty="0">
                <a:solidFill>
                  <a:schemeClr val="tx1"/>
                </a:solidFill>
                <a:effectLst/>
                <a:latin typeface="+mn-lt"/>
                <a:ea typeface="+mn-ea"/>
                <a:cs typeface="+mn-cs"/>
              </a:rPr>
              <a:t>Google Docs proved a useful platform to draft the report, however several limitations were noted. It was useful because it is free to use, compatible with multiple web browsers, and updates in real time.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dirty="0">
                <a:solidFill>
                  <a:schemeClr val="tx1"/>
                </a:solidFill>
                <a:effectLst/>
                <a:latin typeface="+mn-lt"/>
                <a:ea typeface="+mn-ea"/>
                <a:cs typeface="+mn-cs"/>
              </a:rPr>
              <a:t>Drop box , More Familiar with drop box. </a:t>
            </a: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GB" sz="1200" kern="1200" dirty="0">
                <a:solidFill>
                  <a:schemeClr val="tx1"/>
                </a:solidFill>
                <a:effectLst/>
                <a:latin typeface="+mn-lt"/>
                <a:ea typeface="+mn-ea"/>
                <a:cs typeface="+mn-cs"/>
              </a:rPr>
              <a:t>Microsoft OneNote was a highly suitable platform for sharing ideas, creating task lists, and recording meeting minutes. It updated information in real time and provided extremely versatile formatting. It was free to use and operated on all operating systems.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endParaRPr lang="en-GB" dirty="0"/>
          </a:p>
          <a:p>
            <a:endParaRPr lang="en-GB" dirty="0"/>
          </a:p>
        </p:txBody>
      </p:sp>
      <p:sp>
        <p:nvSpPr>
          <p:cNvPr id="4" name="Slide Number Placeholder 3"/>
          <p:cNvSpPr>
            <a:spLocks noGrp="1"/>
          </p:cNvSpPr>
          <p:nvPr>
            <p:ph type="sldNum" sz="quarter" idx="10"/>
          </p:nvPr>
        </p:nvSpPr>
        <p:spPr/>
        <p:txBody>
          <a:bodyPr/>
          <a:lstStyle/>
          <a:p>
            <a:fld id="{A5874EA0-E96F-4A9F-BECE-F82ED93FDC31}" type="slidenum">
              <a:rPr lang="da-DK" smtClean="0"/>
              <a:t>31</a:t>
            </a:fld>
            <a:endParaRPr lang="da-DK"/>
          </a:p>
        </p:txBody>
      </p:sp>
    </p:spTree>
    <p:extLst>
      <p:ext uri="{BB962C8B-B14F-4D97-AF65-F5344CB8AC3E}">
        <p14:creationId xmlns:p14="http://schemas.microsoft.com/office/powerpoint/2010/main" val="112344124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Nijole</a:t>
            </a:r>
          </a:p>
          <a:p>
            <a:r>
              <a:rPr lang="en-GB" dirty="0"/>
              <a:t>Train Station Proximity Finder Application</a:t>
            </a:r>
          </a:p>
          <a:p>
            <a:r>
              <a:rPr lang="en-US" sz="1200" b="0" i="0" u="none" strike="noStrike" kern="1200" baseline="0" dirty="0">
                <a:solidFill>
                  <a:schemeClr val="tx1"/>
                </a:solidFill>
                <a:latin typeface="+mn-lt"/>
                <a:ea typeface="+mn-ea"/>
                <a:cs typeface="+mn-cs"/>
              </a:rPr>
              <a:t>The aim of this report is to develop a </a:t>
            </a:r>
            <a:r>
              <a:rPr lang="en-US" sz="1200" b="0" i="0" u="none" strike="noStrike" kern="1200" baseline="0" dirty="0" err="1">
                <a:solidFill>
                  <a:schemeClr val="tx1"/>
                </a:solidFill>
                <a:latin typeface="+mn-lt"/>
                <a:ea typeface="+mn-ea"/>
                <a:cs typeface="+mn-cs"/>
              </a:rPr>
              <a:t>webGIS</a:t>
            </a:r>
            <a:r>
              <a:rPr lang="en-US" sz="1200" b="0" i="0" u="none" strike="noStrike" kern="1200" baseline="0" dirty="0">
                <a:solidFill>
                  <a:schemeClr val="tx1"/>
                </a:solidFill>
                <a:latin typeface="+mn-lt"/>
                <a:ea typeface="+mn-ea"/>
                <a:cs typeface="+mn-cs"/>
              </a:rPr>
              <a:t> application that enables citizens to determine properties for sale within walking distance of train stations. </a:t>
            </a:r>
            <a:endParaRPr lang="en-GB" dirty="0"/>
          </a:p>
        </p:txBody>
      </p:sp>
      <p:sp>
        <p:nvSpPr>
          <p:cNvPr id="4" name="Slide Number Placeholder 3"/>
          <p:cNvSpPr>
            <a:spLocks noGrp="1"/>
          </p:cNvSpPr>
          <p:nvPr>
            <p:ph type="sldNum" sz="quarter" idx="10"/>
          </p:nvPr>
        </p:nvSpPr>
        <p:spPr/>
        <p:txBody>
          <a:bodyPr/>
          <a:lstStyle/>
          <a:p>
            <a:fld id="{A5874EA0-E96F-4A9F-BECE-F82ED93FDC31}" type="slidenum">
              <a:rPr lang="da-DK" smtClean="0"/>
              <a:t>32</a:t>
            </a:fld>
            <a:endParaRPr lang="da-DK"/>
          </a:p>
        </p:txBody>
      </p:sp>
    </p:spTree>
    <p:extLst>
      <p:ext uri="{BB962C8B-B14F-4D97-AF65-F5344CB8AC3E}">
        <p14:creationId xmlns:p14="http://schemas.microsoft.com/office/powerpoint/2010/main" val="82094910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Nijole</a:t>
            </a:r>
          </a:p>
          <a:p>
            <a:r>
              <a:rPr lang="en-GB" dirty="0"/>
              <a:t>The versions was made by Agile methodology. We create 4 versions. </a:t>
            </a:r>
          </a:p>
          <a:p>
            <a:r>
              <a:rPr lang="en-GB" dirty="0"/>
              <a:t>Version 1  - is representing the data,</a:t>
            </a:r>
          </a:p>
          <a:p>
            <a:r>
              <a:rPr lang="en-GB" dirty="0"/>
              <a:t>Version 2 – showing buffers within different distance. </a:t>
            </a:r>
          </a:p>
          <a:p>
            <a:r>
              <a:rPr lang="en-GB" dirty="0"/>
              <a:t>Version 3 – presenting isochrones map, this time walking distance is counted with real walking pats</a:t>
            </a:r>
          </a:p>
          <a:p>
            <a:r>
              <a:rPr lang="en-GB" dirty="0"/>
              <a:t>Version 4 – provides routing functionality</a:t>
            </a:r>
          </a:p>
        </p:txBody>
      </p:sp>
      <p:sp>
        <p:nvSpPr>
          <p:cNvPr id="4" name="Slide Number Placeholder 3"/>
          <p:cNvSpPr>
            <a:spLocks noGrp="1"/>
          </p:cNvSpPr>
          <p:nvPr>
            <p:ph type="sldNum" sz="quarter" idx="10"/>
          </p:nvPr>
        </p:nvSpPr>
        <p:spPr/>
        <p:txBody>
          <a:bodyPr/>
          <a:lstStyle/>
          <a:p>
            <a:fld id="{A5874EA0-E96F-4A9F-BECE-F82ED93FDC31}" type="slidenum">
              <a:rPr lang="da-DK" smtClean="0"/>
              <a:t>33</a:t>
            </a:fld>
            <a:endParaRPr lang="da-DK"/>
          </a:p>
        </p:txBody>
      </p:sp>
    </p:spTree>
    <p:extLst>
      <p:ext uri="{BB962C8B-B14F-4D97-AF65-F5344CB8AC3E}">
        <p14:creationId xmlns:p14="http://schemas.microsoft.com/office/powerpoint/2010/main" val="97649182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James/ </a:t>
            </a:r>
            <a:r>
              <a:rPr lang="en-GB" dirty="0" err="1"/>
              <a:t>Nijole</a:t>
            </a:r>
            <a:endParaRPr lang="en-GB" dirty="0"/>
          </a:p>
          <a:p>
            <a:endParaRPr lang="en-GB" dirty="0"/>
          </a:p>
          <a:p>
            <a:r>
              <a:rPr lang="en-GB" dirty="0"/>
              <a:t>Version 1 is a basic </a:t>
            </a:r>
            <a:r>
              <a:rPr lang="en-GB" dirty="0" err="1"/>
              <a:t>webGIS</a:t>
            </a:r>
            <a:r>
              <a:rPr lang="en-GB" dirty="0"/>
              <a:t> application</a:t>
            </a:r>
            <a:r>
              <a:rPr lang="en-GB" baseline="0" dirty="0"/>
              <a:t> which serves as a proof of concept and validates the data. </a:t>
            </a:r>
          </a:p>
          <a:p>
            <a:endParaRPr lang="en-GB" baseline="0" dirty="0"/>
          </a:p>
          <a:p>
            <a:r>
              <a:rPr lang="en-GB" baseline="0" dirty="0"/>
              <a:t>3 different data sets are displayed: </a:t>
            </a:r>
          </a:p>
          <a:p>
            <a:r>
              <a:rPr lang="en-GB" baseline="0" dirty="0"/>
              <a:t>	- Train Stations</a:t>
            </a:r>
          </a:p>
          <a:p>
            <a:r>
              <a:rPr lang="en-GB" baseline="0" dirty="0"/>
              <a:t>	- Railway lines</a:t>
            </a:r>
          </a:p>
          <a:p>
            <a:r>
              <a:rPr lang="en-GB" baseline="0" dirty="0"/>
              <a:t>	- Properties for sale </a:t>
            </a:r>
          </a:p>
          <a:p>
            <a:endParaRPr lang="en-GB" baseline="0" dirty="0"/>
          </a:p>
          <a:p>
            <a:r>
              <a:rPr lang="en-GB" baseline="0" dirty="0"/>
              <a:t>Spatial data for train stations and railway lines was relatively simple to acquire. It was exported from </a:t>
            </a:r>
            <a:r>
              <a:rPr lang="en-GB" baseline="0" dirty="0" err="1"/>
              <a:t>OpenStreetMap</a:t>
            </a:r>
            <a:r>
              <a:rPr lang="en-GB" baseline="0" dirty="0"/>
              <a:t> in .OSM format, and then converted to </a:t>
            </a:r>
            <a:r>
              <a:rPr lang="en-GB" baseline="0" dirty="0" err="1"/>
              <a:t>shapefiles</a:t>
            </a:r>
            <a:r>
              <a:rPr lang="en-GB" baseline="0" dirty="0"/>
              <a:t> via Global Mapper (used on a trial account. QGIS could have been used also). </a:t>
            </a:r>
          </a:p>
          <a:p>
            <a:endParaRPr lang="en-GB" baseline="0" dirty="0"/>
          </a:p>
          <a:p>
            <a:r>
              <a:rPr lang="en-GB" baseline="0" dirty="0"/>
              <a:t>Property data however was a little more complex. The dataset of properties for sale was exported from the Australian real estate website </a:t>
            </a:r>
            <a:r>
              <a:rPr lang="en-GB" baseline="0" dirty="0" err="1"/>
              <a:t>domain.com.au</a:t>
            </a:r>
            <a:r>
              <a:rPr lang="en-GB" baseline="0" dirty="0"/>
              <a:t> in .</a:t>
            </a:r>
            <a:r>
              <a:rPr lang="en-GB" baseline="0" dirty="0" err="1"/>
              <a:t>csv</a:t>
            </a:r>
            <a:r>
              <a:rPr lang="en-GB" baseline="0" dirty="0"/>
              <a:t> format, and contained only address data. This data was converted to .</a:t>
            </a:r>
            <a:r>
              <a:rPr lang="en-GB" baseline="0" dirty="0" err="1"/>
              <a:t>shp</a:t>
            </a:r>
            <a:r>
              <a:rPr lang="en-GB" baseline="0" dirty="0"/>
              <a:t> files using a 2 step process. Firstly </a:t>
            </a:r>
            <a:endParaRPr lang="en-GB" dirty="0"/>
          </a:p>
        </p:txBody>
      </p:sp>
      <p:sp>
        <p:nvSpPr>
          <p:cNvPr id="4" name="Slide Number Placeholder 3"/>
          <p:cNvSpPr>
            <a:spLocks noGrp="1"/>
          </p:cNvSpPr>
          <p:nvPr>
            <p:ph type="sldNum" sz="quarter" idx="10"/>
          </p:nvPr>
        </p:nvSpPr>
        <p:spPr/>
        <p:txBody>
          <a:bodyPr/>
          <a:lstStyle/>
          <a:p>
            <a:fld id="{A5874EA0-E96F-4A9F-BECE-F82ED93FDC31}" type="slidenum">
              <a:rPr lang="da-DK" smtClean="0"/>
              <a:t>34</a:t>
            </a:fld>
            <a:endParaRPr lang="da-DK"/>
          </a:p>
        </p:txBody>
      </p:sp>
    </p:spTree>
    <p:extLst>
      <p:ext uri="{BB962C8B-B14F-4D97-AF65-F5344CB8AC3E}">
        <p14:creationId xmlns:p14="http://schemas.microsoft.com/office/powerpoint/2010/main" val="243440344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PostgreSQL</a:t>
            </a:r>
            <a:r>
              <a:rPr lang="en-US" baseline="0" dirty="0"/>
              <a:t> </a:t>
            </a:r>
            <a:r>
              <a:rPr lang="mr-IN" baseline="0" dirty="0"/>
              <a:t>–</a:t>
            </a:r>
            <a:r>
              <a:rPr lang="en-US" baseline="0" dirty="0"/>
              <a:t> </a:t>
            </a:r>
          </a:p>
          <a:p>
            <a:endParaRPr lang="en-US" baseline="0" dirty="0"/>
          </a:p>
          <a:p>
            <a:r>
              <a:rPr lang="en-US" baseline="0" dirty="0" err="1"/>
              <a:t>GeoServer</a:t>
            </a:r>
            <a:r>
              <a:rPr lang="en-US" baseline="0" dirty="0"/>
              <a:t> - </a:t>
            </a:r>
            <a:endParaRPr lang="en-US" dirty="0"/>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OpenLayers - </a:t>
            </a:r>
            <a:r>
              <a:rPr lang="en-AU" sz="1200" b="1" kern="1200" dirty="0">
                <a:solidFill>
                  <a:schemeClr val="tx1"/>
                </a:solidFill>
                <a:effectLst/>
                <a:latin typeface="+mn-lt"/>
                <a:ea typeface="+mn-ea"/>
                <a:cs typeface="+mn-cs"/>
              </a:rPr>
              <a:t>OpenLayers</a:t>
            </a:r>
            <a:r>
              <a:rPr lang="en-AU" sz="1200" kern="1200" dirty="0">
                <a:solidFill>
                  <a:schemeClr val="tx1"/>
                </a:solidFill>
                <a:effectLst/>
                <a:latin typeface="+mn-lt"/>
                <a:ea typeface="+mn-ea"/>
                <a:cs typeface="+mn-cs"/>
              </a:rPr>
              <a:t> is an </a:t>
            </a:r>
            <a:r>
              <a:rPr lang="en-AU" sz="1200" u="none" strike="noStrike" kern="1200" dirty="0">
                <a:solidFill>
                  <a:schemeClr val="tx1"/>
                </a:solidFill>
                <a:effectLst/>
                <a:latin typeface="+mn-lt"/>
                <a:ea typeface="+mn-ea"/>
                <a:cs typeface="+mn-cs"/>
                <a:hlinkClick r:id="rId3" tooltip="Open source"/>
              </a:rPr>
              <a:t>open source</a:t>
            </a:r>
            <a:r>
              <a:rPr lang="en-AU" sz="1200" kern="1200" dirty="0">
                <a:solidFill>
                  <a:schemeClr val="tx1"/>
                </a:solidFill>
                <a:effectLst/>
                <a:latin typeface="+mn-lt"/>
                <a:ea typeface="+mn-ea"/>
                <a:cs typeface="+mn-cs"/>
              </a:rPr>
              <a:t> (provided under the 2-clause </a:t>
            </a:r>
            <a:r>
              <a:rPr lang="en-AU" sz="1200" u="none" strike="noStrike" kern="1200" dirty="0">
                <a:solidFill>
                  <a:schemeClr val="tx1"/>
                </a:solidFill>
                <a:effectLst/>
                <a:latin typeface="+mn-lt"/>
                <a:ea typeface="+mn-ea"/>
                <a:cs typeface="+mn-cs"/>
                <a:hlinkClick r:id="rId4" tooltip="BSD License"/>
              </a:rPr>
              <a:t>BSD License</a:t>
            </a:r>
            <a:r>
              <a:rPr lang="en-AU" sz="1200" u="none" strike="noStrike" kern="1200" baseline="30000" dirty="0">
                <a:solidFill>
                  <a:schemeClr val="tx1"/>
                </a:solidFill>
                <a:effectLst/>
                <a:latin typeface="+mn-lt"/>
                <a:ea typeface="+mn-ea"/>
                <a:cs typeface="+mn-cs"/>
                <a:hlinkClick r:id="rId5"/>
              </a:rPr>
              <a:t>[2]</a:t>
            </a:r>
            <a:r>
              <a:rPr lang="en-AU" sz="1200" kern="1200" dirty="0">
                <a:solidFill>
                  <a:schemeClr val="tx1"/>
                </a:solidFill>
                <a:effectLst/>
                <a:latin typeface="+mn-lt"/>
                <a:ea typeface="+mn-ea"/>
                <a:cs typeface="+mn-cs"/>
              </a:rPr>
              <a:t>) </a:t>
            </a:r>
            <a:r>
              <a:rPr lang="en-AU" sz="1200" u="none" strike="noStrike" kern="1200" dirty="0">
                <a:solidFill>
                  <a:schemeClr val="tx1"/>
                </a:solidFill>
                <a:effectLst/>
                <a:latin typeface="+mn-lt"/>
                <a:ea typeface="+mn-ea"/>
                <a:cs typeface="+mn-cs"/>
                <a:hlinkClick r:id="rId6" tooltip="JavaScript"/>
              </a:rPr>
              <a:t>JavaScript</a:t>
            </a:r>
            <a:r>
              <a:rPr lang="en-AU" sz="1200" kern="1200" dirty="0">
                <a:solidFill>
                  <a:schemeClr val="tx1"/>
                </a:solidFill>
                <a:effectLst/>
                <a:latin typeface="+mn-lt"/>
                <a:ea typeface="+mn-ea"/>
                <a:cs typeface="+mn-cs"/>
              </a:rPr>
              <a:t> </a:t>
            </a:r>
            <a:r>
              <a:rPr lang="en-AU" sz="1200" u="none" strike="noStrike" kern="1200" dirty="0">
                <a:solidFill>
                  <a:schemeClr val="tx1"/>
                </a:solidFill>
                <a:effectLst/>
                <a:latin typeface="+mn-lt"/>
                <a:ea typeface="+mn-ea"/>
                <a:cs typeface="+mn-cs"/>
                <a:hlinkClick r:id="rId7" tooltip="Library (computing)"/>
              </a:rPr>
              <a:t>library</a:t>
            </a:r>
            <a:r>
              <a:rPr lang="en-AU" sz="1200" kern="1200" dirty="0">
                <a:solidFill>
                  <a:schemeClr val="tx1"/>
                </a:solidFill>
                <a:effectLst/>
                <a:latin typeface="+mn-lt"/>
                <a:ea typeface="+mn-ea"/>
                <a:cs typeface="+mn-cs"/>
              </a:rPr>
              <a:t> for displaying </a:t>
            </a:r>
            <a:r>
              <a:rPr lang="en-AU" sz="1200" u="none" strike="noStrike" kern="1200" dirty="0">
                <a:solidFill>
                  <a:schemeClr val="tx1"/>
                </a:solidFill>
                <a:effectLst/>
                <a:latin typeface="+mn-lt"/>
                <a:ea typeface="+mn-ea"/>
                <a:cs typeface="+mn-cs"/>
                <a:hlinkClick r:id="rId8" tooltip="Map"/>
              </a:rPr>
              <a:t>map</a:t>
            </a:r>
            <a:r>
              <a:rPr lang="en-AU" sz="1200" kern="1200" dirty="0">
                <a:solidFill>
                  <a:schemeClr val="tx1"/>
                </a:solidFill>
                <a:effectLst/>
                <a:latin typeface="+mn-lt"/>
                <a:ea typeface="+mn-ea"/>
                <a:cs typeface="+mn-cs"/>
              </a:rPr>
              <a:t> data in </a:t>
            </a:r>
            <a:r>
              <a:rPr lang="en-AU" sz="1200" u="none" strike="noStrike" kern="1200" dirty="0">
                <a:solidFill>
                  <a:schemeClr val="tx1"/>
                </a:solidFill>
                <a:effectLst/>
                <a:latin typeface="+mn-lt"/>
                <a:ea typeface="+mn-ea"/>
                <a:cs typeface="+mn-cs"/>
                <a:hlinkClick r:id="rId9" tooltip="Web browser"/>
              </a:rPr>
              <a:t>web browsers</a:t>
            </a:r>
            <a:r>
              <a:rPr lang="en-AU" sz="1200" kern="1200" dirty="0">
                <a:solidFill>
                  <a:schemeClr val="tx1"/>
                </a:solidFill>
                <a:effectLst/>
                <a:latin typeface="+mn-lt"/>
                <a:ea typeface="+mn-ea"/>
                <a:cs typeface="+mn-cs"/>
              </a:rPr>
              <a:t> as </a:t>
            </a:r>
            <a:r>
              <a:rPr lang="en-AU" sz="1200" u="none" strike="noStrike" kern="1200" dirty="0">
                <a:solidFill>
                  <a:schemeClr val="tx1"/>
                </a:solidFill>
                <a:effectLst/>
                <a:latin typeface="+mn-lt"/>
                <a:ea typeface="+mn-ea"/>
                <a:cs typeface="+mn-cs"/>
                <a:hlinkClick r:id="rId10" tooltip="Slippy map"/>
              </a:rPr>
              <a:t>slippy maps</a:t>
            </a:r>
            <a:r>
              <a:rPr lang="en-AU" sz="1200" kern="1200" dirty="0">
                <a:solidFill>
                  <a:schemeClr val="tx1"/>
                </a:solidFill>
                <a:effectLst/>
                <a:latin typeface="+mn-lt"/>
                <a:ea typeface="+mn-ea"/>
                <a:cs typeface="+mn-cs"/>
              </a:rPr>
              <a:t>. It provides an </a:t>
            </a:r>
            <a:r>
              <a:rPr lang="en-AU" sz="1200" u="none" strike="noStrike" kern="1200" dirty="0">
                <a:solidFill>
                  <a:schemeClr val="tx1"/>
                </a:solidFill>
                <a:effectLst/>
                <a:latin typeface="+mn-lt"/>
                <a:ea typeface="+mn-ea"/>
                <a:cs typeface="+mn-cs"/>
                <a:hlinkClick r:id="rId11" tooltip="API"/>
              </a:rPr>
              <a:t>API</a:t>
            </a:r>
            <a:r>
              <a:rPr lang="en-AU" sz="1200" kern="1200" dirty="0">
                <a:solidFill>
                  <a:schemeClr val="tx1"/>
                </a:solidFill>
                <a:effectLst/>
                <a:latin typeface="+mn-lt"/>
                <a:ea typeface="+mn-ea"/>
                <a:cs typeface="+mn-cs"/>
              </a:rPr>
              <a:t> for building rich web-based geographic applications similar to </a:t>
            </a:r>
            <a:r>
              <a:rPr lang="en-AU" sz="1200" u="none" strike="noStrike" kern="1200" dirty="0">
                <a:solidFill>
                  <a:schemeClr val="tx1"/>
                </a:solidFill>
                <a:effectLst/>
                <a:latin typeface="+mn-lt"/>
                <a:ea typeface="+mn-ea"/>
                <a:cs typeface="+mn-cs"/>
                <a:hlinkClick r:id="rId12" tooltip="Google Maps"/>
              </a:rPr>
              <a:t>Google Maps</a:t>
            </a:r>
            <a:r>
              <a:rPr lang="en-AU" sz="1200" kern="1200" dirty="0">
                <a:solidFill>
                  <a:schemeClr val="tx1"/>
                </a:solidFill>
                <a:effectLst/>
                <a:latin typeface="+mn-lt"/>
                <a:ea typeface="+mn-ea"/>
                <a:cs typeface="+mn-cs"/>
              </a:rPr>
              <a:t> and </a:t>
            </a:r>
            <a:r>
              <a:rPr lang="en-AU" sz="1200" u="none" strike="noStrike" kern="1200" dirty="0">
                <a:solidFill>
                  <a:schemeClr val="tx1"/>
                </a:solidFill>
                <a:effectLst/>
                <a:latin typeface="+mn-lt"/>
                <a:ea typeface="+mn-ea"/>
                <a:cs typeface="+mn-cs"/>
                <a:hlinkClick r:id="rId13" tooltip="Bing Maps"/>
              </a:rPr>
              <a:t>Bing Maps</a:t>
            </a:r>
            <a:r>
              <a:rPr lang="en-AU" sz="1200" kern="1200" dirty="0">
                <a:solidFill>
                  <a:schemeClr val="tx1"/>
                </a:solidFill>
                <a:effectLst/>
                <a:latin typeface="+mn-lt"/>
                <a:ea typeface="+mn-ea"/>
                <a:cs typeface="+mn-cs"/>
              </a:rPr>
              <a:t>.</a:t>
            </a:r>
          </a:p>
          <a:p>
            <a:endParaRPr lang="en-US" dirty="0"/>
          </a:p>
        </p:txBody>
      </p:sp>
      <p:sp>
        <p:nvSpPr>
          <p:cNvPr id="4" name="Slide Number Placeholder 3"/>
          <p:cNvSpPr>
            <a:spLocks noGrp="1"/>
          </p:cNvSpPr>
          <p:nvPr>
            <p:ph type="sldNum" sz="quarter" idx="10"/>
          </p:nvPr>
        </p:nvSpPr>
        <p:spPr/>
        <p:txBody>
          <a:bodyPr/>
          <a:lstStyle/>
          <a:p>
            <a:fld id="{A5874EA0-E96F-4A9F-BECE-F82ED93FDC31}" type="slidenum">
              <a:rPr lang="da-DK" smtClean="0"/>
              <a:t>35</a:t>
            </a:fld>
            <a:endParaRPr lang="da-DK"/>
          </a:p>
        </p:txBody>
      </p:sp>
    </p:spTree>
    <p:extLst>
      <p:ext uri="{BB962C8B-B14F-4D97-AF65-F5344CB8AC3E}">
        <p14:creationId xmlns:p14="http://schemas.microsoft.com/office/powerpoint/2010/main" val="197553564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James/ </a:t>
            </a:r>
            <a:r>
              <a:rPr lang="en-GB" dirty="0" err="1"/>
              <a:t>Nijole</a:t>
            </a:r>
            <a:endParaRPr lang="en-GB" dirty="0"/>
          </a:p>
          <a:p>
            <a:pPr rtl="0" fontAlgn="base"/>
            <a:r>
              <a:rPr lang="en-US" sz="1200" b="0" i="0" kern="1200" dirty="0">
                <a:solidFill>
                  <a:schemeClr val="tx1"/>
                </a:solidFill>
                <a:effectLst/>
                <a:latin typeface="+mn-lt"/>
                <a:ea typeface="+mn-ea"/>
                <a:cs typeface="+mn-cs"/>
              </a:rPr>
              <a:t>Here we adding more user friendly interface with 4 train stations options, which user can choose. And proximity buffer zones. Here you see, that train station </a:t>
            </a:r>
            <a:r>
              <a:rPr lang="en-US" sz="1200" b="0" i="0" kern="1200" dirty="0" err="1">
                <a:solidFill>
                  <a:schemeClr val="tx1"/>
                </a:solidFill>
                <a:effectLst/>
                <a:latin typeface="+mn-lt"/>
                <a:ea typeface="+mn-ea"/>
                <a:cs typeface="+mn-cs"/>
              </a:rPr>
              <a:t>Wynnum</a:t>
            </a:r>
            <a:r>
              <a:rPr lang="en-US" sz="1200" b="0" i="0" kern="1200" dirty="0">
                <a:solidFill>
                  <a:schemeClr val="tx1"/>
                </a:solidFill>
                <a:effectLst/>
                <a:latin typeface="+mn-lt"/>
                <a:ea typeface="+mn-ea"/>
                <a:cs typeface="+mn-cs"/>
              </a:rPr>
              <a:t> North was selected and the distance which is on interest is 5 min.  </a:t>
            </a:r>
          </a:p>
          <a:p>
            <a:pPr rtl="0" fontAlgn="base"/>
            <a:r>
              <a:rPr lang="en-US" sz="1200" b="0" i="0" kern="1200" dirty="0">
                <a:solidFill>
                  <a:schemeClr val="tx1"/>
                </a:solidFill>
                <a:effectLst/>
                <a:latin typeface="+mn-lt"/>
                <a:ea typeface="+mn-ea"/>
                <a:cs typeface="+mn-cs"/>
              </a:rPr>
              <a:t>Because it's only the 2</a:t>
            </a:r>
            <a:r>
              <a:rPr lang="en-US" sz="1200" b="0" i="0" kern="1200" baseline="30000" dirty="0">
                <a:solidFill>
                  <a:schemeClr val="tx1"/>
                </a:solidFill>
                <a:effectLst/>
                <a:latin typeface="+mn-lt"/>
                <a:ea typeface="+mn-ea"/>
                <a:cs typeface="+mn-cs"/>
              </a:rPr>
              <a:t>nd</a:t>
            </a:r>
            <a:r>
              <a:rPr lang="en-US" sz="1200" b="0" i="0" kern="1200" dirty="0">
                <a:solidFill>
                  <a:schemeClr val="tx1"/>
                </a:solidFill>
                <a:effectLst/>
                <a:latin typeface="+mn-lt"/>
                <a:ea typeface="+mn-ea"/>
                <a:cs typeface="+mn-cs"/>
              </a:rPr>
              <a:t> version and we are working with Agile (testing-developing) methodology, we have to determine weakness of the version, some of them are:  </a:t>
            </a:r>
          </a:p>
          <a:p>
            <a:pPr rtl="0" fontAlgn="base"/>
            <a:r>
              <a:rPr lang="en-US" sz="1200" b="0" i="0" kern="1200" dirty="0">
                <a:solidFill>
                  <a:schemeClr val="tx1"/>
                </a:solidFill>
                <a:effectLst/>
                <a:latin typeface="+mn-lt"/>
                <a:ea typeface="+mn-ea"/>
                <a:cs typeface="+mn-cs"/>
              </a:rPr>
              <a:t>proximity is shown of all train stations </a:t>
            </a:r>
          </a:p>
          <a:p>
            <a:pPr rtl="0" fontAlgn="base"/>
            <a:r>
              <a:rPr lang="en-US" sz="1200" b="0" i="0" kern="1200" dirty="0">
                <a:solidFill>
                  <a:schemeClr val="tx1"/>
                </a:solidFill>
                <a:effectLst/>
                <a:latin typeface="+mn-lt"/>
                <a:ea typeface="+mn-ea"/>
                <a:cs typeface="+mn-cs"/>
              </a:rPr>
              <a:t>Train stations are only 4, so they can be made as a buttons, but if there will be more, than it should be changed by cascade list  </a:t>
            </a:r>
          </a:p>
          <a:p>
            <a:pPr rtl="0" fontAlgn="base"/>
            <a:r>
              <a:rPr lang="en-US" sz="1200" b="0" i="0" kern="1200" dirty="0">
                <a:solidFill>
                  <a:schemeClr val="tx1"/>
                </a:solidFill>
                <a:effectLst/>
                <a:latin typeface="+mn-lt"/>
                <a:ea typeface="+mn-ea"/>
                <a:cs typeface="+mn-cs"/>
              </a:rPr>
              <a:t>Buffer zones are not precise, because they aren't following specific walking path </a:t>
            </a:r>
          </a:p>
          <a:p>
            <a:endParaRPr lang="en-GB" dirty="0"/>
          </a:p>
        </p:txBody>
      </p:sp>
      <p:sp>
        <p:nvSpPr>
          <p:cNvPr id="4" name="Slide Number Placeholder 3"/>
          <p:cNvSpPr>
            <a:spLocks noGrp="1"/>
          </p:cNvSpPr>
          <p:nvPr>
            <p:ph type="sldNum" sz="quarter" idx="10"/>
          </p:nvPr>
        </p:nvSpPr>
        <p:spPr/>
        <p:txBody>
          <a:bodyPr/>
          <a:lstStyle/>
          <a:p>
            <a:fld id="{A5874EA0-E96F-4A9F-BECE-F82ED93FDC31}" type="slidenum">
              <a:rPr lang="da-DK" smtClean="0"/>
              <a:t>36</a:t>
            </a:fld>
            <a:endParaRPr lang="da-DK"/>
          </a:p>
        </p:txBody>
      </p:sp>
    </p:spTree>
    <p:extLst>
      <p:ext uri="{BB962C8B-B14F-4D97-AF65-F5344CB8AC3E}">
        <p14:creationId xmlns:p14="http://schemas.microsoft.com/office/powerpoint/2010/main" val="32098928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GB" dirty="0"/>
              <a:t>Improves Functionality of application, essentially the foundation for version 4. </a:t>
            </a:r>
          </a:p>
          <a:p>
            <a:pPr marL="285750" indent="-285750">
              <a:buFont typeface="Arial" panose="020B0604020202020204" pitchFamily="34" charset="0"/>
              <a:buChar char="•"/>
            </a:pPr>
            <a:r>
              <a:rPr lang="en-GB" dirty="0"/>
              <a:t>Introduces OSM roads data obtained from </a:t>
            </a:r>
            <a:r>
              <a:rPr lang="en-GB" dirty="0" err="1"/>
              <a:t>Mapzen</a:t>
            </a:r>
            <a:r>
              <a:rPr lang="en-GB" dirty="0"/>
              <a:t>. </a:t>
            </a:r>
          </a:p>
          <a:p>
            <a:pPr marL="285750" indent="-285750">
              <a:buFont typeface="Arial" panose="020B0604020202020204" pitchFamily="34" charset="0"/>
              <a:buChar char="•"/>
            </a:pPr>
            <a:r>
              <a:rPr lang="en-GB" dirty="0"/>
              <a:t>Roads, railways stations, suburb boundaries and cadastral data prepared using QGIS not arc map, due to lack of licence. </a:t>
            </a:r>
          </a:p>
          <a:p>
            <a:endParaRPr lang="en-GB" dirty="0"/>
          </a:p>
        </p:txBody>
      </p:sp>
      <p:sp>
        <p:nvSpPr>
          <p:cNvPr id="4" name="Slide Number Placeholder 3"/>
          <p:cNvSpPr>
            <a:spLocks noGrp="1"/>
          </p:cNvSpPr>
          <p:nvPr>
            <p:ph type="sldNum" sz="quarter" idx="10"/>
          </p:nvPr>
        </p:nvSpPr>
        <p:spPr/>
        <p:txBody>
          <a:bodyPr/>
          <a:lstStyle/>
          <a:p>
            <a:fld id="{A5874EA0-E96F-4A9F-BECE-F82ED93FDC31}" type="slidenum">
              <a:rPr lang="da-DK" smtClean="0"/>
              <a:t>37</a:t>
            </a:fld>
            <a:endParaRPr lang="da-DK"/>
          </a:p>
        </p:txBody>
      </p:sp>
    </p:spTree>
    <p:extLst>
      <p:ext uri="{BB962C8B-B14F-4D97-AF65-F5344CB8AC3E}">
        <p14:creationId xmlns:p14="http://schemas.microsoft.com/office/powerpoint/2010/main" val="173678796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OSRM Backend walking profile from </a:t>
            </a:r>
            <a:r>
              <a:rPr lang="en-GB" dirty="0" err="1"/>
              <a:t>Github</a:t>
            </a:r>
            <a:r>
              <a:rPr lang="en-GB" dirty="0"/>
              <a:t> used to select all walkable roads. Excluding Highways, dirt tracks etc. </a:t>
            </a:r>
          </a:p>
          <a:p>
            <a:pPr marL="171450" indent="-171450">
              <a:buFont typeface="Arial" panose="020B0604020202020204" pitchFamily="34" charset="0"/>
              <a:buChar char="•"/>
            </a:pPr>
            <a:r>
              <a:rPr lang="en-GB" dirty="0"/>
              <a:t>Walkable </a:t>
            </a:r>
            <a:r>
              <a:rPr lang="en-GB" dirty="0" err="1"/>
              <a:t>roads.shp</a:t>
            </a:r>
            <a:r>
              <a:rPr lang="en-GB" dirty="0"/>
              <a:t> assigned speeds of 5km/hr and </a:t>
            </a:r>
          </a:p>
        </p:txBody>
      </p:sp>
      <p:sp>
        <p:nvSpPr>
          <p:cNvPr id="4" name="Slide Number Placeholder 3"/>
          <p:cNvSpPr>
            <a:spLocks noGrp="1"/>
          </p:cNvSpPr>
          <p:nvPr>
            <p:ph type="sldNum" sz="quarter" idx="10"/>
          </p:nvPr>
        </p:nvSpPr>
        <p:spPr/>
        <p:txBody>
          <a:bodyPr/>
          <a:lstStyle/>
          <a:p>
            <a:fld id="{A5874EA0-E96F-4A9F-BECE-F82ED93FDC31}" type="slidenum">
              <a:rPr lang="da-DK" smtClean="0"/>
              <a:t>38</a:t>
            </a:fld>
            <a:endParaRPr lang="da-DK"/>
          </a:p>
        </p:txBody>
      </p:sp>
    </p:spTree>
    <p:extLst>
      <p:ext uri="{BB962C8B-B14F-4D97-AF65-F5344CB8AC3E}">
        <p14:creationId xmlns:p14="http://schemas.microsoft.com/office/powerpoint/2010/main" val="384121726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Mark.</a:t>
            </a:r>
          </a:p>
          <a:p>
            <a:pPr marL="285750" indent="-285750">
              <a:buFont typeface="Arial" panose="020B0604020202020204" pitchFamily="34" charset="0"/>
              <a:buChar char="•"/>
            </a:pPr>
            <a:r>
              <a:rPr lang="en-GB" dirty="0"/>
              <a:t>Walkable </a:t>
            </a:r>
            <a:r>
              <a:rPr lang="en-GB" dirty="0" err="1"/>
              <a:t>roads.shp</a:t>
            </a:r>
            <a:r>
              <a:rPr lang="en-GB" dirty="0"/>
              <a:t> inputted into GRASS GIS with each specific train station to generate a isochrone map,</a:t>
            </a:r>
          </a:p>
          <a:p>
            <a:pPr marL="285750" indent="-285750">
              <a:buFont typeface="Arial" panose="020B0604020202020204" pitchFamily="34" charset="0"/>
              <a:buChar char="•"/>
            </a:pPr>
            <a:r>
              <a:rPr lang="en-GB" dirty="0"/>
              <a:t>Which then is exported into QGIS and used to create cadastral layers which are defined by walking distances of 5, 10 ,15 and 20 minutes. </a:t>
            </a:r>
          </a:p>
          <a:p>
            <a:pPr marL="285750" indent="-285750">
              <a:buFont typeface="Arial" panose="020B0604020202020204" pitchFamily="34" charset="0"/>
              <a:buChar char="•"/>
            </a:pPr>
            <a:r>
              <a:rPr lang="en-GB" dirty="0"/>
              <a:t>Isochrones styled to adequately display different walking times and presented as WMS using leaflet.  </a:t>
            </a:r>
          </a:p>
          <a:p>
            <a:endParaRPr lang="en-GB" dirty="0"/>
          </a:p>
        </p:txBody>
      </p:sp>
      <p:sp>
        <p:nvSpPr>
          <p:cNvPr id="4" name="Slide Number Placeholder 3"/>
          <p:cNvSpPr>
            <a:spLocks noGrp="1"/>
          </p:cNvSpPr>
          <p:nvPr>
            <p:ph type="sldNum" sz="quarter" idx="10"/>
          </p:nvPr>
        </p:nvSpPr>
        <p:spPr/>
        <p:txBody>
          <a:bodyPr/>
          <a:lstStyle/>
          <a:p>
            <a:fld id="{A5874EA0-E96F-4A9F-BECE-F82ED93FDC31}" type="slidenum">
              <a:rPr lang="da-DK" smtClean="0"/>
              <a:t>39</a:t>
            </a:fld>
            <a:endParaRPr lang="da-DK"/>
          </a:p>
        </p:txBody>
      </p:sp>
    </p:spTree>
    <p:extLst>
      <p:ext uri="{BB962C8B-B14F-4D97-AF65-F5344CB8AC3E}">
        <p14:creationId xmlns:p14="http://schemas.microsoft.com/office/powerpoint/2010/main" val="20190736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Mark</a:t>
            </a:r>
          </a:p>
        </p:txBody>
      </p:sp>
      <p:sp>
        <p:nvSpPr>
          <p:cNvPr id="4" name="Slide Number Placeholder 3"/>
          <p:cNvSpPr>
            <a:spLocks noGrp="1"/>
          </p:cNvSpPr>
          <p:nvPr>
            <p:ph type="sldNum" sz="quarter" idx="10"/>
          </p:nvPr>
        </p:nvSpPr>
        <p:spPr/>
        <p:txBody>
          <a:bodyPr/>
          <a:lstStyle/>
          <a:p>
            <a:fld id="{A5874EA0-E96F-4A9F-BECE-F82ED93FDC31}" type="slidenum">
              <a:rPr lang="da-DK" smtClean="0"/>
              <a:t>4</a:t>
            </a:fld>
            <a:endParaRPr lang="da-DK"/>
          </a:p>
        </p:txBody>
      </p:sp>
    </p:spTree>
    <p:extLst>
      <p:ext uri="{BB962C8B-B14F-4D97-AF65-F5344CB8AC3E}">
        <p14:creationId xmlns:p14="http://schemas.microsoft.com/office/powerpoint/2010/main" val="38762017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Mark. </a:t>
            </a:r>
          </a:p>
          <a:p>
            <a:pPr marL="285750" indent="-285750">
              <a:buFont typeface="Arial" panose="020B0604020202020204" pitchFamily="34" charset="0"/>
              <a:buChar char="•"/>
            </a:pPr>
            <a:r>
              <a:rPr lang="en-GB" dirty="0"/>
              <a:t>Isochrones styled to adequately display different walking times and presented on leaflet as a WMS.  </a:t>
            </a:r>
          </a:p>
          <a:p>
            <a:pPr marL="171450" indent="-171450">
              <a:buFont typeface="Arial" panose="020B0604020202020204" pitchFamily="34" charset="0"/>
              <a:buChar char="•"/>
            </a:pPr>
            <a:r>
              <a:rPr lang="en-GB" dirty="0"/>
              <a:t>   SLD cookbook attribute based polygon based on distance.</a:t>
            </a:r>
          </a:p>
        </p:txBody>
      </p:sp>
      <p:sp>
        <p:nvSpPr>
          <p:cNvPr id="4" name="Slide Number Placeholder 3"/>
          <p:cNvSpPr>
            <a:spLocks noGrp="1"/>
          </p:cNvSpPr>
          <p:nvPr>
            <p:ph type="sldNum" sz="quarter" idx="10"/>
          </p:nvPr>
        </p:nvSpPr>
        <p:spPr/>
        <p:txBody>
          <a:bodyPr/>
          <a:lstStyle/>
          <a:p>
            <a:fld id="{A5874EA0-E96F-4A9F-BECE-F82ED93FDC31}" type="slidenum">
              <a:rPr lang="da-DK" smtClean="0"/>
              <a:t>40</a:t>
            </a:fld>
            <a:endParaRPr lang="da-DK"/>
          </a:p>
        </p:txBody>
      </p:sp>
    </p:spTree>
    <p:extLst>
      <p:ext uri="{BB962C8B-B14F-4D97-AF65-F5344CB8AC3E}">
        <p14:creationId xmlns:p14="http://schemas.microsoft.com/office/powerpoint/2010/main" val="140431443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Mike</a:t>
            </a:r>
          </a:p>
        </p:txBody>
      </p:sp>
      <p:sp>
        <p:nvSpPr>
          <p:cNvPr id="4" name="Slide Number Placeholder 3"/>
          <p:cNvSpPr>
            <a:spLocks noGrp="1"/>
          </p:cNvSpPr>
          <p:nvPr>
            <p:ph type="sldNum" sz="quarter" idx="10"/>
          </p:nvPr>
        </p:nvSpPr>
        <p:spPr/>
        <p:txBody>
          <a:bodyPr/>
          <a:lstStyle/>
          <a:p>
            <a:fld id="{A5874EA0-E96F-4A9F-BECE-F82ED93FDC31}" type="slidenum">
              <a:rPr lang="da-DK" smtClean="0"/>
              <a:t>41</a:t>
            </a:fld>
            <a:endParaRPr lang="da-DK"/>
          </a:p>
        </p:txBody>
      </p:sp>
    </p:spTree>
    <p:extLst>
      <p:ext uri="{BB962C8B-B14F-4D97-AF65-F5344CB8AC3E}">
        <p14:creationId xmlns:p14="http://schemas.microsoft.com/office/powerpoint/2010/main" val="71832303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Mark</a:t>
            </a:r>
          </a:p>
        </p:txBody>
      </p:sp>
      <p:sp>
        <p:nvSpPr>
          <p:cNvPr id="4" name="Slide Number Placeholder 3"/>
          <p:cNvSpPr>
            <a:spLocks noGrp="1"/>
          </p:cNvSpPr>
          <p:nvPr>
            <p:ph type="sldNum" sz="quarter" idx="10"/>
          </p:nvPr>
        </p:nvSpPr>
        <p:spPr/>
        <p:txBody>
          <a:bodyPr/>
          <a:lstStyle/>
          <a:p>
            <a:fld id="{A5874EA0-E96F-4A9F-BECE-F82ED93FDC31}" type="slidenum">
              <a:rPr lang="da-DK" smtClean="0"/>
              <a:t>42</a:t>
            </a:fld>
            <a:endParaRPr lang="da-DK"/>
          </a:p>
        </p:txBody>
      </p:sp>
    </p:spTree>
    <p:extLst>
      <p:ext uri="{BB962C8B-B14F-4D97-AF65-F5344CB8AC3E}">
        <p14:creationId xmlns:p14="http://schemas.microsoft.com/office/powerpoint/2010/main" val="252950666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Nijole</a:t>
            </a:r>
            <a:r>
              <a:rPr lang="en-GB" dirty="0"/>
              <a:t> </a:t>
            </a:r>
          </a:p>
        </p:txBody>
      </p:sp>
      <p:sp>
        <p:nvSpPr>
          <p:cNvPr id="4" name="Slide Number Placeholder 3"/>
          <p:cNvSpPr>
            <a:spLocks noGrp="1"/>
          </p:cNvSpPr>
          <p:nvPr>
            <p:ph type="sldNum" sz="quarter" idx="10"/>
          </p:nvPr>
        </p:nvSpPr>
        <p:spPr/>
        <p:txBody>
          <a:bodyPr/>
          <a:lstStyle/>
          <a:p>
            <a:fld id="{A5874EA0-E96F-4A9F-BECE-F82ED93FDC31}" type="slidenum">
              <a:rPr lang="da-DK" smtClean="0"/>
              <a:t>43</a:t>
            </a:fld>
            <a:endParaRPr lang="da-DK"/>
          </a:p>
        </p:txBody>
      </p:sp>
    </p:spTree>
    <p:extLst>
      <p:ext uri="{BB962C8B-B14F-4D97-AF65-F5344CB8AC3E}">
        <p14:creationId xmlns:p14="http://schemas.microsoft.com/office/powerpoint/2010/main" val="374320483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James</a:t>
            </a:r>
          </a:p>
        </p:txBody>
      </p:sp>
      <p:sp>
        <p:nvSpPr>
          <p:cNvPr id="4" name="Slide Number Placeholder 3"/>
          <p:cNvSpPr>
            <a:spLocks noGrp="1"/>
          </p:cNvSpPr>
          <p:nvPr>
            <p:ph type="sldNum" sz="quarter" idx="10"/>
          </p:nvPr>
        </p:nvSpPr>
        <p:spPr/>
        <p:txBody>
          <a:bodyPr/>
          <a:lstStyle/>
          <a:p>
            <a:fld id="{A5874EA0-E96F-4A9F-BECE-F82ED93FDC31}" type="slidenum">
              <a:rPr lang="da-DK" smtClean="0"/>
              <a:t>44</a:t>
            </a:fld>
            <a:endParaRPr lang="da-DK"/>
          </a:p>
        </p:txBody>
      </p:sp>
    </p:spTree>
    <p:extLst>
      <p:ext uri="{BB962C8B-B14F-4D97-AF65-F5344CB8AC3E}">
        <p14:creationId xmlns:p14="http://schemas.microsoft.com/office/powerpoint/2010/main" val="14945643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Mark</a:t>
            </a:r>
          </a:p>
        </p:txBody>
      </p:sp>
      <p:sp>
        <p:nvSpPr>
          <p:cNvPr id="4" name="Slide Number Placeholder 3"/>
          <p:cNvSpPr>
            <a:spLocks noGrp="1"/>
          </p:cNvSpPr>
          <p:nvPr>
            <p:ph type="sldNum" sz="quarter" idx="10"/>
          </p:nvPr>
        </p:nvSpPr>
        <p:spPr/>
        <p:txBody>
          <a:bodyPr/>
          <a:lstStyle/>
          <a:p>
            <a:fld id="{A5874EA0-E96F-4A9F-BECE-F82ED93FDC31}" type="slidenum">
              <a:rPr lang="da-DK" smtClean="0"/>
              <a:t>5</a:t>
            </a:fld>
            <a:endParaRPr lang="da-DK"/>
          </a:p>
        </p:txBody>
      </p:sp>
    </p:spTree>
    <p:extLst>
      <p:ext uri="{BB962C8B-B14F-4D97-AF65-F5344CB8AC3E}">
        <p14:creationId xmlns:p14="http://schemas.microsoft.com/office/powerpoint/2010/main" val="12470554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Mark</a:t>
            </a:r>
          </a:p>
        </p:txBody>
      </p:sp>
      <p:sp>
        <p:nvSpPr>
          <p:cNvPr id="4" name="Slide Number Placeholder 3"/>
          <p:cNvSpPr>
            <a:spLocks noGrp="1"/>
          </p:cNvSpPr>
          <p:nvPr>
            <p:ph type="sldNum" sz="quarter" idx="10"/>
          </p:nvPr>
        </p:nvSpPr>
        <p:spPr/>
        <p:txBody>
          <a:bodyPr/>
          <a:lstStyle/>
          <a:p>
            <a:fld id="{A5874EA0-E96F-4A9F-BECE-F82ED93FDC31}" type="slidenum">
              <a:rPr lang="da-DK" smtClean="0"/>
              <a:t>6</a:t>
            </a:fld>
            <a:endParaRPr lang="da-DK"/>
          </a:p>
        </p:txBody>
      </p:sp>
    </p:spTree>
    <p:extLst>
      <p:ext uri="{BB962C8B-B14F-4D97-AF65-F5344CB8AC3E}">
        <p14:creationId xmlns:p14="http://schemas.microsoft.com/office/powerpoint/2010/main" val="26624979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James</a:t>
            </a:r>
          </a:p>
          <a:p>
            <a:endParaRPr lang="en-GB" dirty="0"/>
          </a:p>
          <a:p>
            <a:r>
              <a:rPr lang="en-US" sz="1200" b="0" i="0" u="none" strike="noStrike" kern="1200" baseline="0" dirty="0">
                <a:solidFill>
                  <a:schemeClr val="tx1"/>
                </a:solidFill>
                <a:latin typeface="+mn-lt"/>
                <a:ea typeface="+mn-ea"/>
                <a:cs typeface="+mn-cs"/>
              </a:rPr>
              <a:t>System Architecture Design is a process developed by </a:t>
            </a:r>
            <a:r>
              <a:rPr lang="en-US" sz="1200" b="0" i="0" u="none" strike="noStrike" kern="1200" baseline="0" dirty="0" err="1">
                <a:solidFill>
                  <a:schemeClr val="tx1"/>
                </a:solidFill>
                <a:latin typeface="+mn-lt"/>
                <a:ea typeface="+mn-ea"/>
                <a:cs typeface="+mn-cs"/>
              </a:rPr>
              <a:t>Esri</a:t>
            </a:r>
            <a:r>
              <a:rPr lang="en-US" sz="1200" b="0" i="0" u="none" strike="noStrike" kern="1200" baseline="0" dirty="0">
                <a:solidFill>
                  <a:schemeClr val="tx1"/>
                </a:solidFill>
                <a:latin typeface="+mn-lt"/>
                <a:ea typeface="+mn-ea"/>
                <a:cs typeface="+mn-cs"/>
              </a:rPr>
              <a:t> to facilitate the development of GIS solutions. It defines several critical stages to determine existing and projected user needs, and hardware and network solutions. </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Although this process represents ‘best practice’ for system design, certain stages are exceptionally complex and very cumbersome to use for even a skilled and accomplished GIS professional’ and therefore we considered aspects of this process outside the scope of our project. Instead the structure of the </a:t>
            </a:r>
            <a:r>
              <a:rPr lang="en-US" sz="1200" b="0" i="0" u="none" strike="noStrike" kern="1200" baseline="0" dirty="0" err="1">
                <a:solidFill>
                  <a:schemeClr val="tx1"/>
                </a:solidFill>
                <a:latin typeface="+mn-lt"/>
                <a:ea typeface="+mn-ea"/>
                <a:cs typeface="+mn-cs"/>
              </a:rPr>
              <a:t>Esri</a:t>
            </a:r>
            <a:r>
              <a:rPr lang="en-US" sz="1200" b="0" i="0" u="none" strike="noStrike" kern="1200" baseline="0" dirty="0">
                <a:solidFill>
                  <a:schemeClr val="tx1"/>
                </a:solidFill>
                <a:latin typeface="+mn-lt"/>
                <a:ea typeface="+mn-ea"/>
                <a:cs typeface="+mn-cs"/>
              </a:rPr>
              <a:t> SAD was used as a framework and the process was re-defined to suit the scope of our project, which was to construct a GIS prototype operating on a local system. </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For the requirements stage only user needs were considered, as system requirements were considered outside of scope because this application is only a prototype running on a local system. </a:t>
            </a:r>
          </a:p>
          <a:p>
            <a:endParaRPr lang="en-US" sz="1200" b="0" i="0" u="none" strike="noStrike" kern="1200" baseline="0" dirty="0">
              <a:solidFill>
                <a:schemeClr val="tx1"/>
              </a:solidFill>
              <a:latin typeface="+mn-lt"/>
              <a:ea typeface="+mn-ea"/>
              <a:cs typeface="+mn-cs"/>
            </a:endParaRPr>
          </a:p>
          <a:p>
            <a:r>
              <a:rPr lang="en-GB" sz="1200" kern="1200" dirty="0">
                <a:solidFill>
                  <a:schemeClr val="tx1"/>
                </a:solidFill>
                <a:effectLst/>
                <a:latin typeface="+mn-lt"/>
                <a:ea typeface="+mn-ea"/>
                <a:cs typeface="+mn-cs"/>
              </a:rPr>
              <a:t>During the design phase, hardware,</a:t>
            </a:r>
            <a:r>
              <a:rPr lang="en-GB" sz="1200" kern="1200" baseline="0" dirty="0">
                <a:solidFill>
                  <a:schemeClr val="tx1"/>
                </a:solidFill>
                <a:effectLst/>
                <a:latin typeface="+mn-lt"/>
                <a:ea typeface="+mn-ea"/>
                <a:cs typeface="+mn-cs"/>
              </a:rPr>
              <a:t> </a:t>
            </a:r>
            <a:r>
              <a:rPr lang="en-GB" sz="1200" kern="1200" dirty="0">
                <a:solidFill>
                  <a:schemeClr val="tx1"/>
                </a:solidFill>
                <a:effectLst/>
                <a:latin typeface="+mn-lt"/>
                <a:ea typeface="+mn-ea"/>
                <a:cs typeface="+mn-cs"/>
              </a:rPr>
              <a:t>software and network requirements were identified, and data was acquired. </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During the Construction and Implementation</a:t>
            </a:r>
            <a:r>
              <a:rPr lang="en-GB" sz="1200" kern="1200" baseline="0" dirty="0">
                <a:solidFill>
                  <a:schemeClr val="tx1"/>
                </a:solidFill>
                <a:effectLst/>
                <a:latin typeface="+mn-lt"/>
                <a:ea typeface="+mn-ea"/>
                <a:cs typeface="+mn-cs"/>
              </a:rPr>
              <a:t> phases the prototype was developed </a:t>
            </a:r>
            <a:r>
              <a:rPr lang="en-GB" sz="1200" kern="1200" dirty="0">
                <a:solidFill>
                  <a:schemeClr val="tx1"/>
                </a:solidFill>
                <a:effectLst/>
                <a:latin typeface="+mn-lt"/>
                <a:ea typeface="+mn-ea"/>
                <a:cs typeface="+mn-cs"/>
              </a:rPr>
              <a:t>using Agile Methodology, with a series of versions that introduced successive improvements in functionality. All software is open source, primarily due to budget constraints, however open source software also meets the scope for the project. </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I will now present</a:t>
            </a:r>
            <a:r>
              <a:rPr lang="en-GB" sz="1200" kern="1200" baseline="0" dirty="0">
                <a:solidFill>
                  <a:schemeClr val="tx1"/>
                </a:solidFill>
                <a:effectLst/>
                <a:latin typeface="+mn-lt"/>
                <a:ea typeface="+mn-ea"/>
                <a:cs typeface="+mn-cs"/>
              </a:rPr>
              <a:t> only the Requirements and Design phases, as the </a:t>
            </a:r>
            <a:r>
              <a:rPr lang="en-GB" sz="1200" kern="1200" dirty="0">
                <a:solidFill>
                  <a:schemeClr val="tx1"/>
                </a:solidFill>
                <a:effectLst/>
                <a:latin typeface="+mn-lt"/>
                <a:ea typeface="+mn-ea"/>
                <a:cs typeface="+mn-cs"/>
              </a:rPr>
              <a:t>the Construction and Implementation</a:t>
            </a:r>
            <a:r>
              <a:rPr lang="en-GB" sz="1200" kern="1200" baseline="0" dirty="0">
                <a:solidFill>
                  <a:schemeClr val="tx1"/>
                </a:solidFill>
                <a:effectLst/>
                <a:latin typeface="+mn-lt"/>
                <a:ea typeface="+mn-ea"/>
                <a:cs typeface="+mn-cs"/>
              </a:rPr>
              <a:t> phases are detailed in the presentation of the application later in the presentation. </a:t>
            </a:r>
          </a:p>
          <a:p>
            <a:endParaRPr lang="en-GB" sz="1200" b="0" i="0" u="none" strike="noStrike" kern="1200" baseline="0" dirty="0">
              <a:solidFill>
                <a:schemeClr val="tx1"/>
              </a:solidFill>
              <a:effectLst/>
              <a:latin typeface="+mn-lt"/>
              <a:ea typeface="+mn-ea"/>
              <a:cs typeface="+mn-cs"/>
            </a:endParaRPr>
          </a:p>
          <a:p>
            <a:endParaRPr lang="en-US" sz="1200" b="0" i="0" u="none" strike="noStrike" kern="1200" baseline="0" dirty="0">
              <a:solidFill>
                <a:schemeClr val="tx1"/>
              </a:solidFill>
              <a:latin typeface="+mn-lt"/>
              <a:ea typeface="+mn-ea"/>
              <a:cs typeface="+mn-cs"/>
            </a:endParaRPr>
          </a:p>
          <a:p>
            <a:pPr marL="171450" indent="-171450">
              <a:buFont typeface="Arial"/>
              <a:buChar char="•"/>
            </a:pPr>
            <a:r>
              <a:rPr lang="en-GB" sz="1200" kern="1200" dirty="0">
                <a:solidFill>
                  <a:schemeClr val="tx1"/>
                </a:solidFill>
                <a:effectLst/>
                <a:latin typeface="+mn-lt"/>
                <a:ea typeface="+mn-ea"/>
                <a:cs typeface="+mn-cs"/>
              </a:rPr>
              <a:t>(</a:t>
            </a:r>
            <a:r>
              <a:rPr lang="en-GB" sz="1200" kern="1200" dirty="0" err="1">
                <a:solidFill>
                  <a:schemeClr val="tx1"/>
                </a:solidFill>
                <a:effectLst/>
                <a:latin typeface="+mn-lt"/>
                <a:ea typeface="+mn-ea"/>
                <a:cs typeface="+mn-cs"/>
              </a:rPr>
              <a:t>eg</a:t>
            </a:r>
            <a:r>
              <a:rPr lang="en-GB" sz="1200" kern="1200" dirty="0">
                <a:solidFill>
                  <a:schemeClr val="tx1"/>
                </a:solidFill>
                <a:effectLst/>
                <a:latin typeface="+mn-lt"/>
                <a:ea typeface="+mn-ea"/>
                <a:cs typeface="+mn-cs"/>
              </a:rPr>
              <a:t>. determining user needs requires determining peak</a:t>
            </a:r>
            <a:r>
              <a:rPr lang="en-GB" sz="1200" kern="1200" baseline="0" dirty="0">
                <a:solidFill>
                  <a:schemeClr val="tx1"/>
                </a:solidFill>
                <a:effectLst/>
                <a:latin typeface="+mn-lt"/>
                <a:ea typeface="+mn-ea"/>
                <a:cs typeface="+mn-cs"/>
              </a:rPr>
              <a:t> usage through number of users and the location of users, bandwidth of their internet connection, </a:t>
            </a:r>
            <a:r>
              <a:rPr lang="en-GB" sz="1200" kern="1200" baseline="0" dirty="0" err="1">
                <a:solidFill>
                  <a:schemeClr val="tx1"/>
                </a:solidFill>
                <a:effectLst/>
                <a:latin typeface="+mn-lt"/>
                <a:ea typeface="+mn-ea"/>
                <a:cs typeface="+mn-cs"/>
              </a:rPr>
              <a:t>etc</a:t>
            </a:r>
            <a:r>
              <a:rPr lang="en-GB" sz="1200" kern="1200" baseline="0" dirty="0">
                <a:solidFill>
                  <a:schemeClr val="tx1"/>
                </a:solidFill>
                <a:effectLst/>
                <a:latin typeface="+mn-lt"/>
                <a:ea typeface="+mn-ea"/>
                <a:cs typeface="+mn-cs"/>
              </a:rPr>
              <a:t>) </a:t>
            </a:r>
            <a:r>
              <a:rPr lang="en-GB" sz="1200" kern="1200" dirty="0">
                <a:solidFill>
                  <a:schemeClr val="tx1"/>
                </a:solidFill>
                <a:effectLst/>
                <a:latin typeface="+mn-lt"/>
                <a:ea typeface="+mn-ea"/>
                <a:cs typeface="+mn-cs"/>
              </a:rPr>
              <a:t> ‘the ESRI recommended preparatory course represents significant time and expense (3-days and $1605)’ (</a:t>
            </a:r>
            <a:r>
              <a:rPr lang="en-GB" sz="1200" kern="1200" dirty="0" err="1">
                <a:solidFill>
                  <a:schemeClr val="tx1"/>
                </a:solidFill>
                <a:effectLst/>
                <a:latin typeface="+mn-lt"/>
                <a:ea typeface="+mn-ea"/>
                <a:cs typeface="+mn-cs"/>
              </a:rPr>
              <a:t>GeoNet</a:t>
            </a:r>
            <a:r>
              <a:rPr lang="en-GB" sz="1200" kern="1200" dirty="0">
                <a:solidFill>
                  <a:schemeClr val="tx1"/>
                </a:solidFill>
                <a:effectLst/>
                <a:latin typeface="+mn-lt"/>
                <a:ea typeface="+mn-ea"/>
                <a:cs typeface="+mn-cs"/>
              </a:rPr>
              <a:t>, 2016), </a:t>
            </a:r>
          </a:p>
          <a:p>
            <a:pPr marL="171450" indent="-171450">
              <a:buFont typeface="Arial"/>
              <a:buChar char="•"/>
            </a:pPr>
            <a:endParaRPr lang="en-GB" sz="1200" kern="1200" dirty="0">
              <a:solidFill>
                <a:schemeClr val="tx1"/>
              </a:solidFill>
              <a:effectLst/>
              <a:latin typeface="+mn-lt"/>
              <a:ea typeface="+mn-ea"/>
              <a:cs typeface="+mn-cs"/>
            </a:endParaRPr>
          </a:p>
          <a:p>
            <a:pPr marL="171450" indent="-171450">
              <a:buFont typeface="Arial"/>
              <a:buChar char="•"/>
            </a:pPr>
            <a:r>
              <a:rPr lang="en-US" sz="1200" b="0" i="0" u="none" strike="noStrike" kern="1200" baseline="0" dirty="0">
                <a:solidFill>
                  <a:schemeClr val="tx1"/>
                </a:solidFill>
                <a:latin typeface="+mn-lt"/>
                <a:ea typeface="+mn-ea"/>
                <a:cs typeface="+mn-cs"/>
              </a:rPr>
              <a:t>Initially requirements are defined, which are based on user needs and the anticipated system design requirements to meet these needs. </a:t>
            </a:r>
          </a:p>
          <a:p>
            <a:pPr marL="171450" indent="-171450">
              <a:buFont typeface="Arial"/>
              <a:buChar char="•"/>
            </a:pPr>
            <a:endParaRPr lang="en-US" sz="1200" b="0" i="0" u="none" strike="noStrike" kern="1200" baseline="0" dirty="0">
              <a:solidFill>
                <a:schemeClr val="tx1"/>
              </a:solidFill>
              <a:latin typeface="+mn-lt"/>
              <a:ea typeface="+mn-ea"/>
              <a:cs typeface="+mn-cs"/>
            </a:endParaRPr>
          </a:p>
          <a:p>
            <a:pPr marL="171450" indent="-171450">
              <a:buFont typeface="Arial"/>
              <a:buChar char="•"/>
            </a:pPr>
            <a:r>
              <a:rPr lang="en-US" sz="1200" b="0" i="0" u="none" strike="noStrike" kern="1200" baseline="0" dirty="0">
                <a:solidFill>
                  <a:schemeClr val="tx1"/>
                </a:solidFill>
                <a:latin typeface="+mn-lt"/>
                <a:ea typeface="+mn-ea"/>
                <a:cs typeface="+mn-cs"/>
              </a:rPr>
              <a:t>System design is then developed, based on anticipated infrastructure upgrade requirements, network communication requirements, hardware and software procurement requirements, and anticipated data requirements. Typically, at this stage of a project, business decisions based on funding and procurement are required to proceed to the next step, the construction phase. </a:t>
            </a:r>
          </a:p>
          <a:p>
            <a:pPr marL="171450" indent="-171450">
              <a:buFont typeface="Arial"/>
              <a:buChar char="•"/>
            </a:pPr>
            <a:endParaRPr lang="en-US" sz="1200" b="0" i="0" u="none" strike="noStrike" kern="1200" baseline="0" dirty="0">
              <a:solidFill>
                <a:schemeClr val="tx1"/>
              </a:solidFill>
              <a:latin typeface="+mn-lt"/>
              <a:ea typeface="+mn-ea"/>
              <a:cs typeface="+mn-cs"/>
            </a:endParaRPr>
          </a:p>
          <a:p>
            <a:pPr marL="171450" indent="-171450">
              <a:buFont typeface="Arial"/>
              <a:buChar char="•"/>
            </a:pPr>
            <a:r>
              <a:rPr lang="en-US" sz="1200" b="0" i="0" u="none" strike="noStrike" kern="1200" baseline="0" dirty="0">
                <a:solidFill>
                  <a:schemeClr val="tx1"/>
                </a:solidFill>
                <a:latin typeface="+mn-lt"/>
                <a:ea typeface="+mn-ea"/>
                <a:cs typeface="+mn-cs"/>
              </a:rPr>
              <a:t>During the construction phase data acquisition and database design commences, as well as prototype testing and determination of delivery targets. </a:t>
            </a:r>
          </a:p>
          <a:p>
            <a:pPr marL="171450" indent="-171450">
              <a:buFont typeface="Arial"/>
              <a:buChar char="•"/>
            </a:pPr>
            <a:endParaRPr lang="en-US" sz="1200" b="0" i="0" u="none" strike="noStrike" kern="1200" baseline="0" dirty="0">
              <a:solidFill>
                <a:schemeClr val="tx1"/>
              </a:solidFill>
              <a:latin typeface="+mn-lt"/>
              <a:ea typeface="+mn-ea"/>
              <a:cs typeface="+mn-cs"/>
            </a:endParaRPr>
          </a:p>
          <a:p>
            <a:pPr marL="171450" indent="-171450">
              <a:buFont typeface="Arial"/>
              <a:buChar char="•"/>
            </a:pPr>
            <a:r>
              <a:rPr lang="en-US" sz="1200" b="0" i="0" u="none" strike="noStrike" kern="1200" baseline="0" dirty="0">
                <a:solidFill>
                  <a:schemeClr val="tx1"/>
                </a:solidFill>
                <a:latin typeface="+mn-lt"/>
                <a:ea typeface="+mn-ea"/>
                <a:cs typeface="+mn-cs"/>
              </a:rPr>
              <a:t>The final stage is implementation, where the system is delivered and the training and maintenance cycles commence. </a:t>
            </a:r>
          </a:p>
          <a:p>
            <a:pPr marL="171450" indent="-171450">
              <a:buFont typeface="Arial"/>
              <a:buChar char="•"/>
            </a:pPr>
            <a:endParaRPr lang="en-US" sz="1200" b="0" i="0" u="none" strike="noStrike" kern="1200" baseline="0" dirty="0">
              <a:solidFill>
                <a:schemeClr val="tx1"/>
              </a:solidFill>
              <a:latin typeface="+mn-lt"/>
              <a:ea typeface="+mn-ea"/>
              <a:cs typeface="+mn-cs"/>
            </a:endParaRPr>
          </a:p>
          <a:p>
            <a:pPr marL="171450" indent="-171450">
              <a:buFont typeface="Arial"/>
              <a:buChar char="•"/>
            </a:pPr>
            <a:endParaRPr lang="en-GB" dirty="0"/>
          </a:p>
          <a:p>
            <a:pPr marL="171450" indent="-171450">
              <a:buFont typeface="Arial"/>
              <a:buChar char="•"/>
            </a:pPr>
            <a:endParaRPr lang="en-GB" dirty="0"/>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GB" dirty="0"/>
              <a:t>Thin </a:t>
            </a:r>
            <a:r>
              <a:rPr lang="en-GB" dirty="0" err="1"/>
              <a:t>vs</a:t>
            </a:r>
            <a:r>
              <a:rPr lang="en-GB" baseline="0" dirty="0"/>
              <a:t> thick client (server side </a:t>
            </a:r>
            <a:r>
              <a:rPr lang="en-GB" baseline="0" dirty="0" err="1"/>
              <a:t>vs</a:t>
            </a:r>
            <a:r>
              <a:rPr lang="en-GB" baseline="0" dirty="0"/>
              <a:t> client side data processing) (thin clients are usually used as they have significant speed advantages as only rendered images are communicated)</a:t>
            </a:r>
            <a:endParaRPr lang="en-GB" dirty="0"/>
          </a:p>
        </p:txBody>
      </p:sp>
      <p:sp>
        <p:nvSpPr>
          <p:cNvPr id="4" name="Slide Number Placeholder 3"/>
          <p:cNvSpPr>
            <a:spLocks noGrp="1"/>
          </p:cNvSpPr>
          <p:nvPr>
            <p:ph type="sldNum" sz="quarter" idx="10"/>
          </p:nvPr>
        </p:nvSpPr>
        <p:spPr/>
        <p:txBody>
          <a:bodyPr/>
          <a:lstStyle/>
          <a:p>
            <a:fld id="{A5874EA0-E96F-4A9F-BECE-F82ED93FDC31}" type="slidenum">
              <a:rPr lang="da-DK" smtClean="0"/>
              <a:t>7</a:t>
            </a:fld>
            <a:endParaRPr lang="da-DK"/>
          </a:p>
        </p:txBody>
      </p:sp>
    </p:spTree>
    <p:extLst>
      <p:ext uri="{BB962C8B-B14F-4D97-AF65-F5344CB8AC3E}">
        <p14:creationId xmlns:p14="http://schemas.microsoft.com/office/powerpoint/2010/main" val="8741581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r>
              <a:rPr lang="en-GB" dirty="0"/>
              <a:t>Requirements:</a:t>
            </a:r>
            <a:r>
              <a:rPr lang="en-GB" baseline="0" dirty="0"/>
              <a:t> analyse user requirements, what technological platform can provide this service </a:t>
            </a:r>
          </a:p>
          <a:p>
            <a:endParaRPr lang="en-GB" baseline="0" dirty="0"/>
          </a:p>
          <a:p>
            <a:r>
              <a:rPr lang="en-GB" baseline="0" dirty="0"/>
              <a:t>The first step was to determine the system requirements. To achieve this the user was first identified, and then </a:t>
            </a:r>
          </a:p>
          <a:p>
            <a:endParaRPr lang="en-GB" baseline="0" dirty="0"/>
          </a:p>
          <a:p>
            <a:r>
              <a:rPr lang="en-GB" baseline="0" dirty="0"/>
              <a:t>Based on group discussions and literature reviews, it was hypothesised the user had the following characteristics: </a:t>
            </a:r>
          </a:p>
          <a:p>
            <a:pPr marL="285750" indent="-285750">
              <a:buFont typeface="Arial"/>
              <a:buChar char="•"/>
            </a:pPr>
            <a:r>
              <a:rPr lang="en-GB" dirty="0"/>
              <a:t>Home buyers or renters;</a:t>
            </a:r>
            <a:endParaRPr lang="en-AU" dirty="0"/>
          </a:p>
          <a:p>
            <a:pPr marL="285750" indent="-285750">
              <a:buFont typeface="Arial"/>
              <a:buChar char="•"/>
            </a:pPr>
            <a:r>
              <a:rPr lang="en-GB" dirty="0"/>
              <a:t>Frequently use public transport;</a:t>
            </a:r>
            <a:endParaRPr lang="en-AU" dirty="0"/>
          </a:p>
          <a:p>
            <a:pPr marL="285750" indent="-285750">
              <a:buFont typeface="Arial"/>
              <a:buChar char="•"/>
            </a:pPr>
            <a:r>
              <a:rPr lang="en-GB" dirty="0"/>
              <a:t>Possibly in lower income brackets, as the cost savings associated with public transport are more appealing;</a:t>
            </a:r>
            <a:endParaRPr lang="en-AU" dirty="0"/>
          </a:p>
          <a:p>
            <a:pPr marL="285750" indent="-285750">
              <a:buFont typeface="Arial"/>
              <a:buChar char="•"/>
            </a:pPr>
            <a:r>
              <a:rPr lang="en-GB" dirty="0"/>
              <a:t>Likely to be employed rather than unemployed, as employment provides income to acquire a property and public transport can reduce commute times to work;</a:t>
            </a:r>
            <a:endParaRPr lang="en-AU" dirty="0"/>
          </a:p>
          <a:p>
            <a:pPr marL="285750" indent="-285750">
              <a:buFont typeface="Arial"/>
              <a:buChar char="•"/>
            </a:pPr>
            <a:r>
              <a:rPr lang="en-GB" dirty="0"/>
              <a:t>Younger demographics were hypothesised to walk further to public transport than older;</a:t>
            </a:r>
            <a:endParaRPr lang="en-AU" dirty="0"/>
          </a:p>
          <a:p>
            <a:pPr marL="285750" indent="-285750">
              <a:buFont typeface="Arial"/>
              <a:buChar char="•"/>
            </a:pPr>
            <a:r>
              <a:rPr lang="en-GB" dirty="0"/>
              <a:t>Less likely to be reliant on a motor vehicle for transport; and,</a:t>
            </a:r>
            <a:endParaRPr lang="en-AU" dirty="0"/>
          </a:p>
          <a:p>
            <a:pPr marL="285750" indent="-285750">
              <a:buFont typeface="Arial"/>
              <a:buChar char="•"/>
            </a:pPr>
            <a:r>
              <a:rPr lang="en-GB" dirty="0"/>
              <a:t>Assist for ecological and environmental friendly lifestyle.</a:t>
            </a:r>
            <a:endParaRPr lang="en-AU" dirty="0"/>
          </a:p>
          <a:p>
            <a:endParaRPr lang="en-GB" baseline="0" dirty="0"/>
          </a:p>
          <a:p>
            <a:endParaRPr lang="en-US" dirty="0"/>
          </a:p>
          <a:p>
            <a:endParaRPr lang="en-US" dirty="0"/>
          </a:p>
        </p:txBody>
      </p:sp>
      <p:sp>
        <p:nvSpPr>
          <p:cNvPr id="4" name="Slide Number Placeholder 3"/>
          <p:cNvSpPr>
            <a:spLocks noGrp="1"/>
          </p:cNvSpPr>
          <p:nvPr>
            <p:ph type="sldNum" sz="quarter" idx="10"/>
          </p:nvPr>
        </p:nvSpPr>
        <p:spPr/>
        <p:txBody>
          <a:bodyPr/>
          <a:lstStyle/>
          <a:p>
            <a:fld id="{A5874EA0-E96F-4A9F-BECE-F82ED93FDC31}" type="slidenum">
              <a:rPr lang="da-DK" smtClean="0"/>
              <a:t>8</a:t>
            </a:fld>
            <a:endParaRPr lang="da-DK"/>
          </a:p>
        </p:txBody>
      </p:sp>
    </p:spTree>
    <p:extLst>
      <p:ext uri="{BB962C8B-B14F-4D97-AF65-F5344CB8AC3E}">
        <p14:creationId xmlns:p14="http://schemas.microsoft.com/office/powerpoint/2010/main" val="19624355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Based on this assessment, the following user needs were hypothesised:</a:t>
            </a:r>
            <a:endParaRPr lang="en-AU" sz="1200" kern="1200" dirty="0">
              <a:solidFill>
                <a:schemeClr val="tx1"/>
              </a:solidFill>
              <a:effectLst/>
              <a:latin typeface="+mn-lt"/>
              <a:ea typeface="+mn-ea"/>
              <a:cs typeface="+mn-cs"/>
            </a:endParaRPr>
          </a:p>
          <a:p>
            <a:pPr lvl="0"/>
            <a:r>
              <a:rPr lang="en-GB" sz="1200" kern="1200" dirty="0">
                <a:solidFill>
                  <a:schemeClr val="tx1"/>
                </a:solidFill>
                <a:effectLst/>
                <a:latin typeface="+mn-lt"/>
                <a:ea typeface="+mn-ea"/>
                <a:cs typeface="+mn-cs"/>
              </a:rPr>
              <a:t>Determine the nearest train station to a property of interest, including travel time by walking;</a:t>
            </a:r>
            <a:endParaRPr lang="en-AU" sz="1200" kern="1200" dirty="0">
              <a:solidFill>
                <a:schemeClr val="tx1"/>
              </a:solidFill>
              <a:effectLst/>
              <a:latin typeface="+mn-lt"/>
              <a:ea typeface="+mn-ea"/>
              <a:cs typeface="+mn-cs"/>
            </a:endParaRPr>
          </a:p>
          <a:p>
            <a:pPr lvl="0"/>
            <a:r>
              <a:rPr lang="en-GB" sz="1200" kern="1200" dirty="0">
                <a:solidFill>
                  <a:schemeClr val="tx1"/>
                </a:solidFill>
                <a:effectLst/>
                <a:latin typeface="+mn-lt"/>
                <a:ea typeface="+mn-ea"/>
                <a:cs typeface="+mn-cs"/>
              </a:rPr>
              <a:t>Access information about the nearest train station, such as the number of train lines;</a:t>
            </a:r>
            <a:endParaRPr lang="en-AU" sz="1200" kern="1200" dirty="0">
              <a:solidFill>
                <a:schemeClr val="tx1"/>
              </a:solidFill>
              <a:effectLst/>
              <a:latin typeface="+mn-lt"/>
              <a:ea typeface="+mn-ea"/>
              <a:cs typeface="+mn-cs"/>
            </a:endParaRPr>
          </a:p>
          <a:p>
            <a:pPr lvl="0"/>
            <a:r>
              <a:rPr lang="en-GB" sz="1200" kern="1200" dirty="0">
                <a:solidFill>
                  <a:schemeClr val="tx1"/>
                </a:solidFill>
                <a:effectLst/>
                <a:latin typeface="+mn-lt"/>
                <a:ea typeface="+mn-ea"/>
                <a:cs typeface="+mn-cs"/>
              </a:rPr>
              <a:t>Access to the application through an existing real estate website;</a:t>
            </a:r>
            <a:endParaRPr lang="en-AU" sz="1200" kern="1200" dirty="0">
              <a:solidFill>
                <a:schemeClr val="tx1"/>
              </a:solidFill>
              <a:effectLst/>
              <a:latin typeface="+mn-lt"/>
              <a:ea typeface="+mn-ea"/>
              <a:cs typeface="+mn-cs"/>
            </a:endParaRPr>
          </a:p>
          <a:p>
            <a:pPr lvl="0"/>
            <a:r>
              <a:rPr lang="en-GB" sz="1200" kern="1200" dirty="0">
                <a:solidFill>
                  <a:schemeClr val="tx1"/>
                </a:solidFill>
                <a:effectLst/>
                <a:latin typeface="+mn-lt"/>
                <a:ea typeface="+mn-ea"/>
                <a:cs typeface="+mn-cs"/>
              </a:rPr>
              <a:t>Process requests quickly;</a:t>
            </a:r>
            <a:endParaRPr lang="en-AU" sz="1200" kern="1200" dirty="0">
              <a:solidFill>
                <a:schemeClr val="tx1"/>
              </a:solidFill>
              <a:effectLst/>
              <a:latin typeface="+mn-lt"/>
              <a:ea typeface="+mn-ea"/>
              <a:cs typeface="+mn-cs"/>
            </a:endParaRPr>
          </a:p>
          <a:p>
            <a:pPr lvl="0"/>
            <a:r>
              <a:rPr lang="en-GB" sz="1200" kern="1200" dirty="0">
                <a:solidFill>
                  <a:schemeClr val="tx1"/>
                </a:solidFill>
                <a:effectLst/>
                <a:latin typeface="+mn-lt"/>
                <a:ea typeface="+mn-ea"/>
                <a:cs typeface="+mn-cs"/>
              </a:rPr>
              <a:t>Intuitive (ensure</a:t>
            </a:r>
            <a:r>
              <a:rPr lang="en-GB" sz="1200" kern="1200" baseline="0" dirty="0">
                <a:solidFill>
                  <a:schemeClr val="tx1"/>
                </a:solidFill>
                <a:effectLst/>
                <a:latin typeface="+mn-lt"/>
                <a:ea typeface="+mn-ea"/>
                <a:cs typeface="+mn-cs"/>
              </a:rPr>
              <a:t> it requires no background knowledge and information is obvious) to ensure wide uptake</a:t>
            </a:r>
            <a:endParaRPr lang="en-AU"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A5874EA0-E96F-4A9F-BECE-F82ED93FDC31}" type="slidenum">
              <a:rPr lang="da-DK" smtClean="0"/>
              <a:t>9</a:t>
            </a:fld>
            <a:endParaRPr lang="da-DK"/>
          </a:p>
        </p:txBody>
      </p:sp>
    </p:spTree>
    <p:extLst>
      <p:ext uri="{BB962C8B-B14F-4D97-AF65-F5344CB8AC3E}">
        <p14:creationId xmlns:p14="http://schemas.microsoft.com/office/powerpoint/2010/main" val="2219362601"/>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dias">
    <p:spTree>
      <p:nvGrpSpPr>
        <p:cNvPr id="1" name=""/>
        <p:cNvGrpSpPr/>
        <p:nvPr/>
      </p:nvGrpSpPr>
      <p:grpSpPr>
        <a:xfrm>
          <a:off x="0" y="0"/>
          <a:ext cx="0" cy="0"/>
          <a:chOff x="0" y="0"/>
          <a:chExt cx="0" cy="0"/>
        </a:xfrm>
      </p:grpSpPr>
      <p:pic>
        <p:nvPicPr>
          <p:cNvPr id="7" name="Billede 6"/>
          <p:cNvPicPr>
            <a:picLocks noChangeAspect="1"/>
          </p:cNvPicPr>
          <p:nvPr userDrawn="1"/>
        </p:nvPicPr>
        <p:blipFill>
          <a:blip r:embed="rId2" cstate="print">
            <a:lum bright="70000" contrast="-70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a:off x="2628" y="4917"/>
            <a:ext cx="9136136" cy="5710086"/>
          </a:xfrm>
          <a:prstGeom prst="rect">
            <a:avLst/>
          </a:prstGeom>
        </p:spPr>
      </p:pic>
      <p:sp>
        <p:nvSpPr>
          <p:cNvPr id="2" name="Titel 1"/>
          <p:cNvSpPr>
            <a:spLocks noGrp="1"/>
          </p:cNvSpPr>
          <p:nvPr>
            <p:ph type="ctrTitle" hasCustomPrompt="1"/>
          </p:nvPr>
        </p:nvSpPr>
        <p:spPr>
          <a:xfrm>
            <a:off x="685800" y="1775356"/>
            <a:ext cx="7772400" cy="1225021"/>
          </a:xfrm>
        </p:spPr>
        <p:txBody>
          <a:bodyPr/>
          <a:lstStyle>
            <a:lvl1pPr algn="ctr">
              <a:defRPr b="1" cap="all" spc="200" baseline="0">
                <a:solidFill>
                  <a:srgbClr val="211A52"/>
                </a:solidFill>
              </a:defRPr>
            </a:lvl1pPr>
          </a:lstStyle>
          <a:p>
            <a:r>
              <a:rPr lang="da-DK" dirty="0" err="1"/>
              <a:t>Click</a:t>
            </a:r>
            <a:r>
              <a:rPr lang="da-DK" dirty="0"/>
              <a:t> to </a:t>
            </a:r>
            <a:r>
              <a:rPr lang="da-DK" dirty="0" err="1"/>
              <a:t>edit</a:t>
            </a:r>
            <a:endParaRPr lang="da-DK" dirty="0"/>
          </a:p>
        </p:txBody>
      </p:sp>
      <p:sp>
        <p:nvSpPr>
          <p:cNvPr id="4" name="Pladsholder til dato 3"/>
          <p:cNvSpPr>
            <a:spLocks noGrp="1"/>
          </p:cNvSpPr>
          <p:nvPr>
            <p:ph type="dt" sz="half" idx="10"/>
          </p:nvPr>
        </p:nvSpPr>
        <p:spPr/>
        <p:txBody>
          <a:bodyPr/>
          <a:lstStyle/>
          <a:p>
            <a:fld id="{9E7A4F2D-3E4C-4B5D-BE90-617E350CBCB0}" type="datetime1">
              <a:rPr lang="en-US" smtClean="0"/>
              <a:t>1/24/2017</a:t>
            </a:fld>
            <a:endParaRPr lang="da-DK"/>
          </a:p>
        </p:txBody>
      </p:sp>
      <p:sp>
        <p:nvSpPr>
          <p:cNvPr id="6" name="Pladsholder til diasnummer 5"/>
          <p:cNvSpPr>
            <a:spLocks noGrp="1"/>
          </p:cNvSpPr>
          <p:nvPr>
            <p:ph type="sldNum" sz="quarter" idx="12"/>
          </p:nvPr>
        </p:nvSpPr>
        <p:spPr/>
        <p:txBody>
          <a:bodyPr/>
          <a:lstStyle/>
          <a:p>
            <a:fld id="{409B8A6B-2702-4E09-BF63-7CC1F22DFC4D}" type="slidenum">
              <a:rPr lang="da-DK" smtClean="0"/>
              <a:t>‹#›</a:t>
            </a:fld>
            <a:endParaRPr lang="da-DK"/>
          </a:p>
        </p:txBody>
      </p:sp>
      <p:sp>
        <p:nvSpPr>
          <p:cNvPr id="9" name="Rektangel 8"/>
          <p:cNvSpPr/>
          <p:nvPr userDrawn="1"/>
        </p:nvSpPr>
        <p:spPr>
          <a:xfrm>
            <a:off x="610256" y="3361556"/>
            <a:ext cx="7920880" cy="1123112"/>
          </a:xfrm>
          <a:prstGeom prst="rect">
            <a:avLst/>
          </a:prstGeom>
          <a:solidFill>
            <a:srgbClr val="211A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3" name="Undertitel 2"/>
          <p:cNvSpPr>
            <a:spLocks noGrp="1"/>
          </p:cNvSpPr>
          <p:nvPr>
            <p:ph type="subTitle" idx="1" hasCustomPrompt="1"/>
          </p:nvPr>
        </p:nvSpPr>
        <p:spPr>
          <a:xfrm>
            <a:off x="683568" y="3433564"/>
            <a:ext cx="7776864" cy="984109"/>
          </a:xfrm>
        </p:spPr>
        <p:txBody>
          <a:bodyPr anchor="ctr"/>
          <a:lstStyle>
            <a:lvl1pPr marL="0" indent="0" algn="ctr">
              <a:buNone/>
              <a:defRPr cap="all" spc="200" baseline="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a-DK" dirty="0" err="1"/>
              <a:t>Click</a:t>
            </a:r>
            <a:r>
              <a:rPr lang="da-DK" dirty="0"/>
              <a:t> to </a:t>
            </a:r>
            <a:r>
              <a:rPr lang="da-DK" dirty="0" err="1"/>
              <a:t>edit</a:t>
            </a:r>
            <a:endParaRPr lang="da-DK" dirty="0"/>
          </a:p>
        </p:txBody>
      </p:sp>
      <p:pic>
        <p:nvPicPr>
          <p:cNvPr id="11" name="Billede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031940" y="4801716"/>
            <a:ext cx="1224137" cy="861915"/>
          </a:xfrm>
          <a:prstGeom prst="rect">
            <a:avLst/>
          </a:prstGeom>
        </p:spPr>
      </p:pic>
    </p:spTree>
    <p:extLst>
      <p:ext uri="{BB962C8B-B14F-4D97-AF65-F5344CB8AC3E}">
        <p14:creationId xmlns:p14="http://schemas.microsoft.com/office/powerpoint/2010/main" val="3019579389"/>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1792288" y="3721596"/>
            <a:ext cx="5486400" cy="472283"/>
          </a:xfrm>
        </p:spPr>
        <p:txBody>
          <a:bodyPr anchor="b">
            <a:normAutofit/>
          </a:bodyPr>
          <a:lstStyle>
            <a:lvl1pPr algn="ctr">
              <a:defRPr sz="2400" b="0"/>
            </a:lvl1pPr>
          </a:lstStyle>
          <a:p>
            <a:r>
              <a:rPr lang="da-DK" dirty="0" err="1"/>
              <a:t>Click</a:t>
            </a:r>
            <a:r>
              <a:rPr lang="da-DK" dirty="0"/>
              <a:t> to </a:t>
            </a:r>
            <a:r>
              <a:rPr lang="da-DK" dirty="0" err="1"/>
              <a:t>edit</a:t>
            </a:r>
            <a:endParaRPr lang="da-DK" dirty="0"/>
          </a:p>
        </p:txBody>
      </p:sp>
      <p:sp>
        <p:nvSpPr>
          <p:cNvPr id="3" name="Pladsholder til billede 2"/>
          <p:cNvSpPr>
            <a:spLocks noGrp="1"/>
          </p:cNvSpPr>
          <p:nvPr>
            <p:ph type="pic" idx="1" hasCustomPrompt="1"/>
          </p:nvPr>
        </p:nvSpPr>
        <p:spPr>
          <a:xfrm>
            <a:off x="1792288" y="510646"/>
            <a:ext cx="5486400" cy="306693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da-DK" dirty="0" err="1"/>
              <a:t>Click</a:t>
            </a:r>
            <a:r>
              <a:rPr lang="da-DK" dirty="0"/>
              <a:t> the </a:t>
            </a:r>
            <a:r>
              <a:rPr lang="da-DK" dirty="0" err="1"/>
              <a:t>icon</a:t>
            </a:r>
            <a:r>
              <a:rPr lang="da-DK" dirty="0"/>
              <a:t> to </a:t>
            </a:r>
            <a:r>
              <a:rPr lang="da-DK" dirty="0" err="1"/>
              <a:t>place</a:t>
            </a:r>
            <a:r>
              <a:rPr lang="da-DK" dirty="0"/>
              <a:t> </a:t>
            </a:r>
            <a:r>
              <a:rPr lang="da-DK" dirty="0" err="1"/>
              <a:t>picture</a:t>
            </a:r>
            <a:endParaRPr lang="da-DK" dirty="0"/>
          </a:p>
        </p:txBody>
      </p:sp>
      <p:sp>
        <p:nvSpPr>
          <p:cNvPr id="4" name="Pladsholder til tekst 3"/>
          <p:cNvSpPr>
            <a:spLocks noGrp="1"/>
          </p:cNvSpPr>
          <p:nvPr>
            <p:ph type="body" sz="half" idx="2" hasCustomPrompt="1"/>
          </p:nvPr>
        </p:nvSpPr>
        <p:spPr>
          <a:xfrm>
            <a:off x="1792288" y="4316764"/>
            <a:ext cx="5486400" cy="424946"/>
          </a:xfrm>
        </p:spPr>
        <p:txBody>
          <a:bodyPr>
            <a:normAutofit/>
          </a:bodyPr>
          <a:lstStyle>
            <a:lvl1pPr marL="0" indent="0" algn="ctr">
              <a:buNone/>
              <a:defRPr sz="1800">
                <a:solidFill>
                  <a:srgbClr val="54616E"/>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a-DK" dirty="0" err="1"/>
              <a:t>Click</a:t>
            </a:r>
            <a:r>
              <a:rPr lang="da-DK" dirty="0"/>
              <a:t> to </a:t>
            </a:r>
            <a:r>
              <a:rPr lang="da-DK" dirty="0" err="1"/>
              <a:t>edit</a:t>
            </a:r>
            <a:endParaRPr lang="da-DK" dirty="0"/>
          </a:p>
        </p:txBody>
      </p:sp>
      <p:sp>
        <p:nvSpPr>
          <p:cNvPr id="5" name="Pladsholder til dato 4"/>
          <p:cNvSpPr>
            <a:spLocks noGrp="1"/>
          </p:cNvSpPr>
          <p:nvPr>
            <p:ph type="dt" sz="half" idx="10"/>
          </p:nvPr>
        </p:nvSpPr>
        <p:spPr/>
        <p:txBody>
          <a:bodyPr/>
          <a:lstStyle/>
          <a:p>
            <a:fld id="{59811876-57C1-4E57-B3D5-811D4A7749BD}" type="datetime1">
              <a:rPr lang="en-US" smtClean="0"/>
              <a:t>1/24/2017</a:t>
            </a:fld>
            <a:endParaRPr lang="da-DK"/>
          </a:p>
        </p:txBody>
      </p:sp>
      <p:sp>
        <p:nvSpPr>
          <p:cNvPr id="7" name="Pladsholder til diasnummer 6"/>
          <p:cNvSpPr>
            <a:spLocks noGrp="1"/>
          </p:cNvSpPr>
          <p:nvPr>
            <p:ph type="sldNum" sz="quarter" idx="12"/>
          </p:nvPr>
        </p:nvSpPr>
        <p:spPr/>
        <p:txBody>
          <a:bodyPr/>
          <a:lstStyle/>
          <a:p>
            <a:fld id="{409B8A6B-2702-4E09-BF63-7CC1F22DFC4D}" type="slidenum">
              <a:rPr lang="da-DK" smtClean="0"/>
              <a:t>‹#›</a:t>
            </a:fld>
            <a:endParaRPr lang="da-DK"/>
          </a:p>
        </p:txBody>
      </p:sp>
    </p:spTree>
    <p:extLst>
      <p:ext uri="{BB962C8B-B14F-4D97-AF65-F5344CB8AC3E}">
        <p14:creationId xmlns:p14="http://schemas.microsoft.com/office/powerpoint/2010/main" val="317874618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Fullpage picture - blue caption">
    <p:spTree>
      <p:nvGrpSpPr>
        <p:cNvPr id="1" name=""/>
        <p:cNvGrpSpPr/>
        <p:nvPr/>
      </p:nvGrpSpPr>
      <p:grpSpPr>
        <a:xfrm>
          <a:off x="0" y="0"/>
          <a:ext cx="0" cy="0"/>
          <a:chOff x="0" y="0"/>
          <a:chExt cx="0" cy="0"/>
        </a:xfrm>
      </p:grpSpPr>
      <p:sp>
        <p:nvSpPr>
          <p:cNvPr id="3" name="Pladsholder til billede 2"/>
          <p:cNvSpPr>
            <a:spLocks noGrp="1"/>
          </p:cNvSpPr>
          <p:nvPr>
            <p:ph type="pic" idx="1" hasCustomPrompt="1"/>
          </p:nvPr>
        </p:nvSpPr>
        <p:spPr>
          <a:xfrm>
            <a:off x="0" y="0"/>
            <a:ext cx="9144000" cy="5715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da-DK" dirty="0" err="1"/>
              <a:t>Click</a:t>
            </a:r>
            <a:r>
              <a:rPr lang="da-DK" dirty="0"/>
              <a:t> the </a:t>
            </a:r>
            <a:r>
              <a:rPr lang="da-DK" dirty="0" err="1"/>
              <a:t>icon</a:t>
            </a:r>
            <a:r>
              <a:rPr lang="da-DK" dirty="0"/>
              <a:t> to </a:t>
            </a:r>
            <a:r>
              <a:rPr lang="da-DK" dirty="0" err="1"/>
              <a:t>place</a:t>
            </a:r>
            <a:r>
              <a:rPr lang="da-DK" dirty="0"/>
              <a:t> </a:t>
            </a:r>
            <a:r>
              <a:rPr lang="da-DK" dirty="0" err="1"/>
              <a:t>picture</a:t>
            </a:r>
            <a:endParaRPr lang="da-DK" dirty="0"/>
          </a:p>
        </p:txBody>
      </p:sp>
      <p:sp>
        <p:nvSpPr>
          <p:cNvPr id="5" name="Pladsholder til dato 4"/>
          <p:cNvSpPr>
            <a:spLocks noGrp="1"/>
          </p:cNvSpPr>
          <p:nvPr>
            <p:ph type="dt" sz="half" idx="10"/>
          </p:nvPr>
        </p:nvSpPr>
        <p:spPr/>
        <p:txBody>
          <a:bodyPr/>
          <a:lstStyle/>
          <a:p>
            <a:fld id="{A027A2E2-4A97-4510-BCDE-7B7FE2925400}" type="datetime1">
              <a:rPr lang="en-US" smtClean="0"/>
              <a:t>1/24/2017</a:t>
            </a:fld>
            <a:endParaRPr lang="da-DK"/>
          </a:p>
        </p:txBody>
      </p:sp>
      <p:sp>
        <p:nvSpPr>
          <p:cNvPr id="7" name="Pladsholder til diasnummer 6"/>
          <p:cNvSpPr>
            <a:spLocks noGrp="1"/>
          </p:cNvSpPr>
          <p:nvPr>
            <p:ph type="sldNum" sz="quarter" idx="12"/>
          </p:nvPr>
        </p:nvSpPr>
        <p:spPr/>
        <p:txBody>
          <a:bodyPr/>
          <a:lstStyle/>
          <a:p>
            <a:fld id="{409B8A6B-2702-4E09-BF63-7CC1F22DFC4D}" type="slidenum">
              <a:rPr lang="da-DK" smtClean="0"/>
              <a:t>‹#›</a:t>
            </a:fld>
            <a:endParaRPr lang="da-DK"/>
          </a:p>
        </p:txBody>
      </p:sp>
      <p:sp>
        <p:nvSpPr>
          <p:cNvPr id="8" name="Titel 1"/>
          <p:cNvSpPr>
            <a:spLocks noGrp="1"/>
          </p:cNvSpPr>
          <p:nvPr>
            <p:ph type="title" hasCustomPrompt="1"/>
          </p:nvPr>
        </p:nvSpPr>
        <p:spPr>
          <a:xfrm>
            <a:off x="755576" y="3001516"/>
            <a:ext cx="7632848" cy="1728191"/>
          </a:xfrm>
        </p:spPr>
        <p:txBody>
          <a:bodyPr anchor="t">
            <a:normAutofit/>
          </a:bodyPr>
          <a:lstStyle>
            <a:lvl1pPr algn="ctr">
              <a:defRPr sz="2400" b="0" i="0" cap="all" baseline="0">
                <a:solidFill>
                  <a:srgbClr val="211A52"/>
                </a:solidFill>
              </a:defRPr>
            </a:lvl1pPr>
          </a:lstStyle>
          <a:p>
            <a:r>
              <a:rPr lang="da-DK" dirty="0" err="1"/>
              <a:t>Click</a:t>
            </a:r>
            <a:r>
              <a:rPr lang="da-DK" dirty="0"/>
              <a:t> to </a:t>
            </a:r>
            <a:r>
              <a:rPr lang="da-DK" dirty="0" err="1"/>
              <a:t>edit</a:t>
            </a:r>
            <a:endParaRPr lang="da-DK" dirty="0"/>
          </a:p>
        </p:txBody>
      </p:sp>
    </p:spTree>
    <p:extLst>
      <p:ext uri="{BB962C8B-B14F-4D97-AF65-F5344CB8AC3E}">
        <p14:creationId xmlns:p14="http://schemas.microsoft.com/office/powerpoint/2010/main" val="3054977701"/>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Fullpage picture - white caption">
    <p:spTree>
      <p:nvGrpSpPr>
        <p:cNvPr id="1" name=""/>
        <p:cNvGrpSpPr/>
        <p:nvPr/>
      </p:nvGrpSpPr>
      <p:grpSpPr>
        <a:xfrm>
          <a:off x="0" y="0"/>
          <a:ext cx="0" cy="0"/>
          <a:chOff x="0" y="0"/>
          <a:chExt cx="0" cy="0"/>
        </a:xfrm>
      </p:grpSpPr>
      <p:sp>
        <p:nvSpPr>
          <p:cNvPr id="3" name="Pladsholder til billede 2"/>
          <p:cNvSpPr>
            <a:spLocks noGrp="1"/>
          </p:cNvSpPr>
          <p:nvPr>
            <p:ph type="pic" idx="1" hasCustomPrompt="1"/>
          </p:nvPr>
        </p:nvSpPr>
        <p:spPr>
          <a:xfrm>
            <a:off x="0" y="0"/>
            <a:ext cx="9144000" cy="5715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da-DK" dirty="0" err="1"/>
              <a:t>Click</a:t>
            </a:r>
            <a:r>
              <a:rPr lang="da-DK" dirty="0"/>
              <a:t> the </a:t>
            </a:r>
            <a:r>
              <a:rPr lang="da-DK" dirty="0" err="1"/>
              <a:t>icon</a:t>
            </a:r>
            <a:r>
              <a:rPr lang="da-DK" dirty="0"/>
              <a:t> to </a:t>
            </a:r>
            <a:r>
              <a:rPr lang="da-DK" dirty="0" err="1"/>
              <a:t>place</a:t>
            </a:r>
            <a:r>
              <a:rPr lang="da-DK" dirty="0"/>
              <a:t> </a:t>
            </a:r>
            <a:r>
              <a:rPr lang="da-DK" dirty="0" err="1"/>
              <a:t>picture</a:t>
            </a:r>
            <a:endParaRPr lang="da-DK" dirty="0"/>
          </a:p>
        </p:txBody>
      </p:sp>
      <p:sp>
        <p:nvSpPr>
          <p:cNvPr id="2" name="Titel 1"/>
          <p:cNvSpPr>
            <a:spLocks noGrp="1"/>
          </p:cNvSpPr>
          <p:nvPr>
            <p:ph type="title" hasCustomPrompt="1"/>
          </p:nvPr>
        </p:nvSpPr>
        <p:spPr>
          <a:xfrm>
            <a:off x="827584" y="3001516"/>
            <a:ext cx="7488832" cy="1728191"/>
          </a:xfrm>
        </p:spPr>
        <p:txBody>
          <a:bodyPr anchor="t">
            <a:normAutofit/>
          </a:bodyPr>
          <a:lstStyle>
            <a:lvl1pPr algn="ctr">
              <a:defRPr sz="2400" b="0" cap="all" baseline="0">
                <a:solidFill>
                  <a:schemeClr val="bg1"/>
                </a:solidFill>
              </a:defRPr>
            </a:lvl1pPr>
          </a:lstStyle>
          <a:p>
            <a:r>
              <a:rPr lang="da-DK" dirty="0" err="1"/>
              <a:t>Click</a:t>
            </a:r>
            <a:r>
              <a:rPr lang="da-DK" dirty="0"/>
              <a:t> to </a:t>
            </a:r>
            <a:r>
              <a:rPr lang="da-DK" dirty="0" err="1"/>
              <a:t>edit</a:t>
            </a:r>
            <a:endParaRPr lang="da-DK" dirty="0"/>
          </a:p>
        </p:txBody>
      </p:sp>
      <p:sp>
        <p:nvSpPr>
          <p:cNvPr id="5" name="Pladsholder til dato 4"/>
          <p:cNvSpPr>
            <a:spLocks noGrp="1"/>
          </p:cNvSpPr>
          <p:nvPr>
            <p:ph type="dt" sz="half" idx="10"/>
          </p:nvPr>
        </p:nvSpPr>
        <p:spPr/>
        <p:txBody>
          <a:bodyPr/>
          <a:lstStyle/>
          <a:p>
            <a:fld id="{48E127FB-E98B-4846-B79F-E8A32E28DB0F}" type="datetime1">
              <a:rPr lang="en-US" smtClean="0"/>
              <a:t>1/24/2017</a:t>
            </a:fld>
            <a:endParaRPr lang="da-DK"/>
          </a:p>
        </p:txBody>
      </p:sp>
      <p:sp>
        <p:nvSpPr>
          <p:cNvPr id="7" name="Pladsholder til diasnummer 6"/>
          <p:cNvSpPr>
            <a:spLocks noGrp="1"/>
          </p:cNvSpPr>
          <p:nvPr>
            <p:ph type="sldNum" sz="quarter" idx="12"/>
          </p:nvPr>
        </p:nvSpPr>
        <p:spPr/>
        <p:txBody>
          <a:bodyPr/>
          <a:lstStyle/>
          <a:p>
            <a:fld id="{409B8A6B-2702-4E09-BF63-7CC1F22DFC4D}" type="slidenum">
              <a:rPr lang="da-DK" smtClean="0"/>
              <a:t>‹#›</a:t>
            </a:fld>
            <a:endParaRPr lang="da-DK"/>
          </a:p>
        </p:txBody>
      </p:sp>
    </p:spTree>
    <p:extLst>
      <p:ext uri="{BB962C8B-B14F-4D97-AF65-F5344CB8AC3E}">
        <p14:creationId xmlns:p14="http://schemas.microsoft.com/office/powerpoint/2010/main" val="1343012969"/>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Finishing slide">
    <p:spTree>
      <p:nvGrpSpPr>
        <p:cNvPr id="1" name=""/>
        <p:cNvGrpSpPr/>
        <p:nvPr/>
      </p:nvGrpSpPr>
      <p:grpSpPr>
        <a:xfrm>
          <a:off x="0" y="0"/>
          <a:ext cx="0" cy="0"/>
          <a:chOff x="0" y="0"/>
          <a:chExt cx="0" cy="0"/>
        </a:xfrm>
      </p:grpSpPr>
      <p:pic>
        <p:nvPicPr>
          <p:cNvPr id="7" name="Billede 6"/>
          <p:cNvPicPr>
            <a:picLocks noChangeAspect="1"/>
          </p:cNvPicPr>
          <p:nvPr userDrawn="1"/>
        </p:nvPicPr>
        <p:blipFill>
          <a:blip r:embed="rId2" cstate="print">
            <a:lum bright="70000" contrast="-70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a:off x="2628" y="4917"/>
            <a:ext cx="9136136" cy="5710086"/>
          </a:xfrm>
          <a:prstGeom prst="rect">
            <a:avLst/>
          </a:prstGeom>
        </p:spPr>
      </p:pic>
      <p:sp>
        <p:nvSpPr>
          <p:cNvPr id="5" name="Rektangel 4"/>
          <p:cNvSpPr/>
          <p:nvPr userDrawn="1"/>
        </p:nvSpPr>
        <p:spPr>
          <a:xfrm>
            <a:off x="611560" y="2077413"/>
            <a:ext cx="7920880" cy="1320147"/>
          </a:xfrm>
          <a:prstGeom prst="rect">
            <a:avLst/>
          </a:prstGeom>
          <a:solidFill>
            <a:srgbClr val="211A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p>
        </p:txBody>
      </p:sp>
      <p:sp>
        <p:nvSpPr>
          <p:cNvPr id="2" name="Titel 1"/>
          <p:cNvSpPr>
            <a:spLocks noGrp="1"/>
          </p:cNvSpPr>
          <p:nvPr>
            <p:ph type="ctrTitle" hasCustomPrompt="1"/>
          </p:nvPr>
        </p:nvSpPr>
        <p:spPr>
          <a:xfrm>
            <a:off x="685800" y="2135396"/>
            <a:ext cx="7772400" cy="1225021"/>
          </a:xfrm>
        </p:spPr>
        <p:txBody>
          <a:bodyPr/>
          <a:lstStyle>
            <a:lvl1pPr algn="ctr">
              <a:defRPr cap="all" baseline="0">
                <a:solidFill>
                  <a:schemeClr val="bg1"/>
                </a:solidFill>
              </a:defRPr>
            </a:lvl1pPr>
          </a:lstStyle>
          <a:p>
            <a:r>
              <a:rPr lang="da-DK" dirty="0" err="1"/>
              <a:t>Click</a:t>
            </a:r>
            <a:r>
              <a:rPr lang="da-DK" dirty="0"/>
              <a:t> to </a:t>
            </a:r>
            <a:r>
              <a:rPr lang="da-DK" dirty="0" err="1"/>
              <a:t>edit</a:t>
            </a:r>
            <a:endParaRPr lang="da-DK" dirty="0"/>
          </a:p>
        </p:txBody>
      </p:sp>
      <p:sp>
        <p:nvSpPr>
          <p:cNvPr id="4" name="Pladsholder til dato 3"/>
          <p:cNvSpPr>
            <a:spLocks noGrp="1"/>
          </p:cNvSpPr>
          <p:nvPr>
            <p:ph type="dt" sz="half" idx="10"/>
          </p:nvPr>
        </p:nvSpPr>
        <p:spPr/>
        <p:txBody>
          <a:bodyPr/>
          <a:lstStyle/>
          <a:p>
            <a:fld id="{04595749-9A07-4D32-9BA1-70B5CAE1178C}" type="datetime1">
              <a:rPr lang="en-US" smtClean="0"/>
              <a:t>1/24/2017</a:t>
            </a:fld>
            <a:endParaRPr lang="da-DK"/>
          </a:p>
        </p:txBody>
      </p:sp>
      <p:sp>
        <p:nvSpPr>
          <p:cNvPr id="6" name="Pladsholder til diasnummer 5"/>
          <p:cNvSpPr>
            <a:spLocks noGrp="1"/>
          </p:cNvSpPr>
          <p:nvPr>
            <p:ph type="sldNum" sz="quarter" idx="12"/>
          </p:nvPr>
        </p:nvSpPr>
        <p:spPr/>
        <p:txBody>
          <a:bodyPr/>
          <a:lstStyle/>
          <a:p>
            <a:fld id="{409B8A6B-2702-4E09-BF63-7CC1F22DFC4D}" type="slidenum">
              <a:rPr lang="da-DK" smtClean="0"/>
              <a:t>‹#›</a:t>
            </a:fld>
            <a:endParaRPr lang="da-DK"/>
          </a:p>
        </p:txBody>
      </p:sp>
      <p:pic>
        <p:nvPicPr>
          <p:cNvPr id="8" name="Billed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031940" y="4801716"/>
            <a:ext cx="1224137" cy="861915"/>
          </a:xfrm>
          <a:prstGeom prst="rect">
            <a:avLst/>
          </a:prstGeom>
        </p:spPr>
      </p:pic>
    </p:spTree>
    <p:extLst>
      <p:ext uri="{BB962C8B-B14F-4D97-AF65-F5344CB8AC3E}">
        <p14:creationId xmlns:p14="http://schemas.microsoft.com/office/powerpoint/2010/main" val="172890544"/>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Pladsholder til dato 3"/>
          <p:cNvSpPr>
            <a:spLocks noGrp="1"/>
          </p:cNvSpPr>
          <p:nvPr>
            <p:ph type="dt" sz="half" idx="10"/>
          </p:nvPr>
        </p:nvSpPr>
        <p:spPr/>
        <p:txBody>
          <a:bodyPr/>
          <a:lstStyle/>
          <a:p>
            <a:fld id="{2036BE53-6C39-4C63-9F8D-3493893D403B}" type="datetime1">
              <a:rPr lang="en-US" smtClean="0"/>
              <a:t>1/24/2017</a:t>
            </a:fld>
            <a:endParaRPr lang="da-DK"/>
          </a:p>
        </p:txBody>
      </p:sp>
      <p:sp>
        <p:nvSpPr>
          <p:cNvPr id="6" name="Pladsholder til diasnummer 5"/>
          <p:cNvSpPr>
            <a:spLocks noGrp="1"/>
          </p:cNvSpPr>
          <p:nvPr>
            <p:ph type="sldNum" sz="quarter" idx="12"/>
          </p:nvPr>
        </p:nvSpPr>
        <p:spPr/>
        <p:txBody>
          <a:bodyPr/>
          <a:lstStyle/>
          <a:p>
            <a:fld id="{409B8A6B-2702-4E09-BF63-7CC1F22DFC4D}" type="slidenum">
              <a:rPr lang="da-DK" smtClean="0"/>
              <a:t>‹#›</a:t>
            </a:fld>
            <a:endParaRPr lang="da-DK"/>
          </a:p>
        </p:txBody>
      </p:sp>
      <p:sp>
        <p:nvSpPr>
          <p:cNvPr id="7" name="Pladsholder til titel 1"/>
          <p:cNvSpPr>
            <a:spLocks noGrp="1"/>
          </p:cNvSpPr>
          <p:nvPr>
            <p:ph type="title" hasCustomPrompt="1"/>
          </p:nvPr>
        </p:nvSpPr>
        <p:spPr>
          <a:xfrm>
            <a:off x="457200" y="228864"/>
            <a:ext cx="8229600" cy="952500"/>
          </a:xfrm>
          <a:prstGeom prst="rect">
            <a:avLst/>
          </a:prstGeom>
        </p:spPr>
        <p:txBody>
          <a:bodyPr vert="horz" lIns="91440" tIns="45720" rIns="91440" bIns="45720" rtlCol="0" anchor="ctr">
            <a:normAutofit/>
          </a:bodyPr>
          <a:lstStyle/>
          <a:p>
            <a:r>
              <a:rPr lang="da-DK" dirty="0" err="1"/>
              <a:t>Click</a:t>
            </a:r>
            <a:r>
              <a:rPr lang="da-DK" dirty="0"/>
              <a:t> to </a:t>
            </a:r>
            <a:r>
              <a:rPr lang="da-DK" dirty="0" err="1"/>
              <a:t>edit</a:t>
            </a:r>
            <a:endParaRPr lang="da-DK" dirty="0"/>
          </a:p>
        </p:txBody>
      </p:sp>
      <p:sp>
        <p:nvSpPr>
          <p:cNvPr id="8" name="Pladsholder til tekst 2"/>
          <p:cNvSpPr>
            <a:spLocks noGrp="1"/>
          </p:cNvSpPr>
          <p:nvPr>
            <p:ph idx="1" hasCustomPrompt="1"/>
          </p:nvPr>
        </p:nvSpPr>
        <p:spPr>
          <a:xfrm>
            <a:off x="457200" y="1333503"/>
            <a:ext cx="8229600" cy="3396205"/>
          </a:xfrm>
          <a:prstGeom prst="rect">
            <a:avLst/>
          </a:prstGeom>
        </p:spPr>
        <p:txBody>
          <a:bodyPr vert="horz" lIns="91440" tIns="45720" rIns="91440" bIns="45720" rtlCol="0">
            <a:normAutofit/>
          </a:bodyPr>
          <a:lstStyle/>
          <a:p>
            <a:pPr lvl="0"/>
            <a:r>
              <a:rPr lang="da-DK" dirty="0" err="1"/>
              <a:t>Click</a:t>
            </a:r>
            <a:r>
              <a:rPr lang="da-DK" dirty="0"/>
              <a:t> to </a:t>
            </a:r>
            <a:r>
              <a:rPr lang="da-DK" dirty="0" err="1"/>
              <a:t>edit</a:t>
            </a:r>
            <a:r>
              <a:rPr lang="da-DK" dirty="0"/>
              <a:t> </a:t>
            </a:r>
          </a:p>
          <a:p>
            <a:pPr lvl="1"/>
            <a:r>
              <a:rPr lang="da-DK" dirty="0"/>
              <a:t>Second </a:t>
            </a:r>
            <a:r>
              <a:rPr lang="da-DK" dirty="0" err="1"/>
              <a:t>level</a:t>
            </a:r>
            <a:endParaRPr lang="da-DK" dirty="0"/>
          </a:p>
          <a:p>
            <a:pPr lvl="2"/>
            <a:r>
              <a:rPr lang="da-DK" dirty="0"/>
              <a:t>Third </a:t>
            </a:r>
            <a:r>
              <a:rPr lang="da-DK" dirty="0" err="1"/>
              <a:t>level</a:t>
            </a:r>
            <a:endParaRPr lang="da-DK" dirty="0"/>
          </a:p>
          <a:p>
            <a:pPr lvl="3"/>
            <a:r>
              <a:rPr lang="da-DK" dirty="0" err="1"/>
              <a:t>Fourth</a:t>
            </a:r>
            <a:r>
              <a:rPr lang="da-DK" dirty="0"/>
              <a:t> </a:t>
            </a:r>
            <a:r>
              <a:rPr lang="da-DK" dirty="0" err="1"/>
              <a:t>level</a:t>
            </a:r>
            <a:endParaRPr lang="da-DK" dirty="0"/>
          </a:p>
          <a:p>
            <a:pPr lvl="4"/>
            <a:r>
              <a:rPr lang="da-DK" dirty="0"/>
              <a:t>Fifth </a:t>
            </a:r>
            <a:r>
              <a:rPr lang="da-DK" dirty="0" err="1"/>
              <a:t>level</a:t>
            </a:r>
            <a:endParaRPr lang="da-DK" dirty="0"/>
          </a:p>
        </p:txBody>
      </p:sp>
    </p:spTree>
    <p:extLst>
      <p:ext uri="{BB962C8B-B14F-4D97-AF65-F5344CB8AC3E}">
        <p14:creationId xmlns:p14="http://schemas.microsoft.com/office/powerpoint/2010/main" val="1655525549"/>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da-DK" dirty="0" err="1"/>
              <a:t>Click</a:t>
            </a:r>
            <a:r>
              <a:rPr lang="da-DK" dirty="0"/>
              <a:t> to </a:t>
            </a:r>
            <a:r>
              <a:rPr lang="da-DK" dirty="0" err="1"/>
              <a:t>edit</a:t>
            </a:r>
            <a:endParaRPr lang="da-DK" dirty="0"/>
          </a:p>
        </p:txBody>
      </p:sp>
      <p:sp>
        <p:nvSpPr>
          <p:cNvPr id="3" name="Pladsholder til dato 2"/>
          <p:cNvSpPr>
            <a:spLocks noGrp="1"/>
          </p:cNvSpPr>
          <p:nvPr>
            <p:ph type="dt" sz="half" idx="10"/>
          </p:nvPr>
        </p:nvSpPr>
        <p:spPr/>
        <p:txBody>
          <a:bodyPr/>
          <a:lstStyle/>
          <a:p>
            <a:fld id="{0775C8BB-F69C-41F0-97E2-212D172D3B53}" type="datetime1">
              <a:rPr lang="en-US" smtClean="0"/>
              <a:t>1/24/2017</a:t>
            </a:fld>
            <a:endParaRPr lang="da-DK" dirty="0"/>
          </a:p>
        </p:txBody>
      </p:sp>
      <p:sp>
        <p:nvSpPr>
          <p:cNvPr id="4" name="Pladsholder til diasnummer 3"/>
          <p:cNvSpPr>
            <a:spLocks noGrp="1"/>
          </p:cNvSpPr>
          <p:nvPr>
            <p:ph type="sldNum" sz="quarter" idx="11"/>
          </p:nvPr>
        </p:nvSpPr>
        <p:spPr/>
        <p:txBody>
          <a:bodyPr/>
          <a:lstStyle/>
          <a:p>
            <a:fld id="{409B8A6B-2702-4E09-BF63-7CC1F22DFC4D}" type="slidenum">
              <a:rPr lang="da-DK" smtClean="0"/>
              <a:pPr/>
              <a:t>‹#›</a:t>
            </a:fld>
            <a:endParaRPr lang="da-DK" dirty="0"/>
          </a:p>
        </p:txBody>
      </p:sp>
      <p:sp>
        <p:nvSpPr>
          <p:cNvPr id="5" name="Pladsholder til indhold 2"/>
          <p:cNvSpPr>
            <a:spLocks noGrp="1"/>
          </p:cNvSpPr>
          <p:nvPr>
            <p:ph idx="1" hasCustomPrompt="1"/>
          </p:nvPr>
        </p:nvSpPr>
        <p:spPr>
          <a:xfrm>
            <a:off x="457200" y="1333503"/>
            <a:ext cx="8229600" cy="3468213"/>
          </a:xfrm>
        </p:spPr>
        <p:txBody>
          <a:bodyPr/>
          <a:lstStyle>
            <a:lvl1pPr marL="0" indent="0">
              <a:buClr>
                <a:srgbClr val="54616E"/>
              </a:buClr>
              <a:buSzPct val="100000"/>
              <a:buFont typeface="Arial" pitchFamily="34" charset="0"/>
              <a:buNone/>
              <a:defRPr>
                <a:solidFill>
                  <a:srgbClr val="54616E"/>
                </a:solidFill>
              </a:defRPr>
            </a:lvl1pPr>
            <a:lvl2pPr marL="457200" indent="0">
              <a:buNone/>
              <a:defRPr>
                <a:solidFill>
                  <a:srgbClr val="54616E"/>
                </a:solidFill>
              </a:defRPr>
            </a:lvl2pPr>
            <a:lvl3pPr marL="914400" indent="0">
              <a:buNone/>
              <a:defRPr>
                <a:solidFill>
                  <a:srgbClr val="54616E"/>
                </a:solidFill>
              </a:defRPr>
            </a:lvl3pPr>
            <a:lvl4pPr marL="1371600" indent="0">
              <a:buNone/>
              <a:defRPr>
                <a:solidFill>
                  <a:srgbClr val="54616E"/>
                </a:solidFill>
              </a:defRPr>
            </a:lvl4pPr>
            <a:lvl5pPr marL="1828800" indent="0">
              <a:buNone/>
              <a:defRPr>
                <a:solidFill>
                  <a:srgbClr val="54616E"/>
                </a:solidFill>
              </a:defRPr>
            </a:lvl5pPr>
          </a:lstStyle>
          <a:p>
            <a:pPr lvl="0"/>
            <a:r>
              <a:rPr lang="da-DK" dirty="0" err="1"/>
              <a:t>Click</a:t>
            </a:r>
            <a:r>
              <a:rPr lang="da-DK" dirty="0"/>
              <a:t> to </a:t>
            </a:r>
            <a:r>
              <a:rPr lang="da-DK" dirty="0" err="1"/>
              <a:t>edit</a:t>
            </a:r>
            <a:endParaRPr lang="da-DK" dirty="0"/>
          </a:p>
          <a:p>
            <a:pPr lvl="0"/>
            <a:endParaRPr lang="da-DK" dirty="0"/>
          </a:p>
          <a:p>
            <a:pPr lvl="0"/>
            <a:endParaRPr lang="da-DK" dirty="0"/>
          </a:p>
          <a:p>
            <a:pPr lvl="0"/>
            <a:endParaRPr lang="da-DK" dirty="0"/>
          </a:p>
        </p:txBody>
      </p:sp>
    </p:spTree>
    <p:extLst>
      <p:ext uri="{BB962C8B-B14F-4D97-AF65-F5344CB8AC3E}">
        <p14:creationId xmlns:p14="http://schemas.microsoft.com/office/powerpoint/2010/main" val="3972117532"/>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Paragraph headline">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722313" y="2487479"/>
            <a:ext cx="7772400" cy="1135063"/>
          </a:xfrm>
        </p:spPr>
        <p:txBody>
          <a:bodyPr anchor="t"/>
          <a:lstStyle>
            <a:lvl1pPr algn="ctr">
              <a:defRPr sz="2400" b="0" cap="all"/>
            </a:lvl1pPr>
          </a:lstStyle>
          <a:p>
            <a:r>
              <a:rPr lang="da-DK" dirty="0" err="1"/>
              <a:t>Click</a:t>
            </a:r>
            <a:r>
              <a:rPr lang="da-DK" dirty="0"/>
              <a:t> to </a:t>
            </a:r>
            <a:r>
              <a:rPr lang="da-DK" dirty="0" err="1"/>
              <a:t>edit</a:t>
            </a:r>
            <a:endParaRPr lang="da-DK" dirty="0"/>
          </a:p>
        </p:txBody>
      </p:sp>
      <p:sp>
        <p:nvSpPr>
          <p:cNvPr id="3" name="Pladsholder til tekst 2"/>
          <p:cNvSpPr>
            <a:spLocks noGrp="1"/>
          </p:cNvSpPr>
          <p:nvPr>
            <p:ph type="body" idx="1" hasCustomPrompt="1"/>
          </p:nvPr>
        </p:nvSpPr>
        <p:spPr>
          <a:xfrm>
            <a:off x="722313" y="1237321"/>
            <a:ext cx="7772400" cy="1250156"/>
          </a:xfrm>
        </p:spPr>
        <p:txBody>
          <a:bodyPr anchor="b"/>
          <a:lstStyle>
            <a:lvl1pPr marL="0" indent="0" algn="ctr">
              <a:buNone/>
              <a:defRPr sz="2000">
                <a:solidFill>
                  <a:srgbClr val="54616E"/>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a-DK" dirty="0"/>
              <a:t>CLICK TO EDIT</a:t>
            </a:r>
          </a:p>
        </p:txBody>
      </p:sp>
      <p:sp>
        <p:nvSpPr>
          <p:cNvPr id="4" name="Pladsholder til dato 3"/>
          <p:cNvSpPr>
            <a:spLocks noGrp="1"/>
          </p:cNvSpPr>
          <p:nvPr>
            <p:ph type="dt" sz="half" idx="10"/>
          </p:nvPr>
        </p:nvSpPr>
        <p:spPr/>
        <p:txBody>
          <a:bodyPr/>
          <a:lstStyle/>
          <a:p>
            <a:fld id="{E70A62B0-E7E2-4CF5-913E-3C1EE37363B7}" type="datetime1">
              <a:rPr lang="en-US" smtClean="0"/>
              <a:t>1/24/2017</a:t>
            </a:fld>
            <a:endParaRPr lang="da-DK"/>
          </a:p>
        </p:txBody>
      </p:sp>
      <p:sp>
        <p:nvSpPr>
          <p:cNvPr id="6" name="Pladsholder til diasnummer 5"/>
          <p:cNvSpPr>
            <a:spLocks noGrp="1"/>
          </p:cNvSpPr>
          <p:nvPr>
            <p:ph type="sldNum" sz="quarter" idx="12"/>
          </p:nvPr>
        </p:nvSpPr>
        <p:spPr/>
        <p:txBody>
          <a:bodyPr/>
          <a:lstStyle/>
          <a:p>
            <a:fld id="{409B8A6B-2702-4E09-BF63-7CC1F22DFC4D}" type="slidenum">
              <a:rPr lang="da-DK" smtClean="0"/>
              <a:t>‹#›</a:t>
            </a:fld>
            <a:endParaRPr lang="da-DK"/>
          </a:p>
        </p:txBody>
      </p:sp>
    </p:spTree>
    <p:extLst>
      <p:ext uri="{BB962C8B-B14F-4D97-AF65-F5344CB8AC3E}">
        <p14:creationId xmlns:p14="http://schemas.microsoft.com/office/powerpoint/2010/main" val="41303066"/>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objects">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da-DK" dirty="0" err="1"/>
              <a:t>Click</a:t>
            </a:r>
            <a:r>
              <a:rPr lang="da-DK" dirty="0"/>
              <a:t> to </a:t>
            </a:r>
            <a:r>
              <a:rPr lang="da-DK" dirty="0" err="1"/>
              <a:t>edit</a:t>
            </a:r>
            <a:endParaRPr lang="da-DK" dirty="0"/>
          </a:p>
        </p:txBody>
      </p:sp>
      <p:sp>
        <p:nvSpPr>
          <p:cNvPr id="5" name="Pladsholder til dato 4"/>
          <p:cNvSpPr>
            <a:spLocks noGrp="1"/>
          </p:cNvSpPr>
          <p:nvPr>
            <p:ph type="dt" sz="half" idx="10"/>
          </p:nvPr>
        </p:nvSpPr>
        <p:spPr/>
        <p:txBody>
          <a:bodyPr/>
          <a:lstStyle/>
          <a:p>
            <a:fld id="{8E2A3FD1-DFEE-478F-8764-EA4A12E6E420}" type="datetime1">
              <a:rPr lang="en-US" smtClean="0"/>
              <a:t>1/24/2017</a:t>
            </a:fld>
            <a:endParaRPr lang="da-DK"/>
          </a:p>
        </p:txBody>
      </p:sp>
      <p:sp>
        <p:nvSpPr>
          <p:cNvPr id="7" name="Pladsholder til diasnummer 6"/>
          <p:cNvSpPr>
            <a:spLocks noGrp="1"/>
          </p:cNvSpPr>
          <p:nvPr>
            <p:ph type="sldNum" sz="quarter" idx="12"/>
          </p:nvPr>
        </p:nvSpPr>
        <p:spPr/>
        <p:txBody>
          <a:bodyPr/>
          <a:lstStyle/>
          <a:p>
            <a:fld id="{409B8A6B-2702-4E09-BF63-7CC1F22DFC4D}" type="slidenum">
              <a:rPr lang="da-DK" smtClean="0"/>
              <a:t>‹#›</a:t>
            </a:fld>
            <a:endParaRPr lang="da-DK"/>
          </a:p>
        </p:txBody>
      </p:sp>
      <p:sp>
        <p:nvSpPr>
          <p:cNvPr id="8" name="Pladsholder til indhold 2"/>
          <p:cNvSpPr>
            <a:spLocks noGrp="1"/>
          </p:cNvSpPr>
          <p:nvPr>
            <p:ph idx="1" hasCustomPrompt="1"/>
          </p:nvPr>
        </p:nvSpPr>
        <p:spPr>
          <a:xfrm>
            <a:off x="457200" y="1297329"/>
            <a:ext cx="3970784" cy="3432380"/>
          </a:xfrm>
        </p:spPr>
        <p:txBody>
          <a:bodyPr/>
          <a:lstStyle/>
          <a:p>
            <a:pPr lvl="0"/>
            <a:r>
              <a:rPr lang="da-DK" dirty="0" err="1"/>
              <a:t>Click</a:t>
            </a:r>
            <a:r>
              <a:rPr lang="da-DK" dirty="0"/>
              <a:t> to </a:t>
            </a:r>
            <a:r>
              <a:rPr lang="da-DK" dirty="0" err="1"/>
              <a:t>edit</a:t>
            </a:r>
            <a:endParaRPr lang="da-DK" dirty="0"/>
          </a:p>
          <a:p>
            <a:pPr lvl="1"/>
            <a:r>
              <a:rPr lang="da-DK" dirty="0"/>
              <a:t>Second </a:t>
            </a:r>
            <a:r>
              <a:rPr lang="da-DK" dirty="0" err="1"/>
              <a:t>level</a:t>
            </a:r>
            <a:endParaRPr lang="da-DK" dirty="0"/>
          </a:p>
          <a:p>
            <a:pPr lvl="2"/>
            <a:r>
              <a:rPr lang="da-DK" dirty="0"/>
              <a:t>Third </a:t>
            </a:r>
            <a:r>
              <a:rPr lang="da-DK" dirty="0" err="1"/>
              <a:t>level</a:t>
            </a:r>
            <a:endParaRPr lang="da-DK" dirty="0"/>
          </a:p>
          <a:p>
            <a:pPr lvl="3"/>
            <a:r>
              <a:rPr lang="da-DK" dirty="0" err="1"/>
              <a:t>Fourth</a:t>
            </a:r>
            <a:r>
              <a:rPr lang="da-DK" dirty="0"/>
              <a:t> </a:t>
            </a:r>
            <a:r>
              <a:rPr lang="da-DK" dirty="0" err="1"/>
              <a:t>level</a:t>
            </a:r>
            <a:endParaRPr lang="da-DK" dirty="0"/>
          </a:p>
          <a:p>
            <a:pPr lvl="4"/>
            <a:r>
              <a:rPr lang="da-DK" dirty="0"/>
              <a:t>Fifth </a:t>
            </a:r>
            <a:r>
              <a:rPr lang="da-DK" dirty="0" err="1"/>
              <a:t>level</a:t>
            </a:r>
            <a:endParaRPr lang="da-DK" dirty="0"/>
          </a:p>
        </p:txBody>
      </p:sp>
      <p:sp>
        <p:nvSpPr>
          <p:cNvPr id="9" name="Pladsholder til indhold 2"/>
          <p:cNvSpPr>
            <a:spLocks noGrp="1"/>
          </p:cNvSpPr>
          <p:nvPr>
            <p:ph idx="13" hasCustomPrompt="1"/>
          </p:nvPr>
        </p:nvSpPr>
        <p:spPr>
          <a:xfrm>
            <a:off x="4716016" y="1297329"/>
            <a:ext cx="3970784" cy="3432380"/>
          </a:xfrm>
        </p:spPr>
        <p:txBody>
          <a:bodyPr/>
          <a:lstStyle/>
          <a:p>
            <a:pPr lvl="0"/>
            <a:r>
              <a:rPr lang="da-DK" dirty="0" err="1"/>
              <a:t>Click</a:t>
            </a:r>
            <a:r>
              <a:rPr lang="da-DK" dirty="0"/>
              <a:t> to </a:t>
            </a:r>
            <a:r>
              <a:rPr lang="da-DK" dirty="0" err="1"/>
              <a:t>edit</a:t>
            </a:r>
            <a:endParaRPr lang="da-DK" dirty="0"/>
          </a:p>
          <a:p>
            <a:pPr lvl="1"/>
            <a:r>
              <a:rPr lang="da-DK" dirty="0"/>
              <a:t>Second </a:t>
            </a:r>
            <a:r>
              <a:rPr lang="da-DK" dirty="0" err="1"/>
              <a:t>level</a:t>
            </a:r>
            <a:endParaRPr lang="da-DK" dirty="0"/>
          </a:p>
          <a:p>
            <a:pPr lvl="2"/>
            <a:r>
              <a:rPr lang="da-DK" dirty="0"/>
              <a:t>Third </a:t>
            </a:r>
            <a:r>
              <a:rPr lang="da-DK" dirty="0" err="1"/>
              <a:t>level</a:t>
            </a:r>
            <a:endParaRPr lang="da-DK" dirty="0"/>
          </a:p>
          <a:p>
            <a:pPr lvl="3"/>
            <a:r>
              <a:rPr lang="da-DK" dirty="0" err="1"/>
              <a:t>Fourth</a:t>
            </a:r>
            <a:r>
              <a:rPr lang="da-DK" dirty="0"/>
              <a:t> </a:t>
            </a:r>
            <a:r>
              <a:rPr lang="da-DK" dirty="0" err="1"/>
              <a:t>level</a:t>
            </a:r>
            <a:endParaRPr lang="da-DK" dirty="0"/>
          </a:p>
          <a:p>
            <a:pPr lvl="4"/>
            <a:r>
              <a:rPr lang="da-DK" dirty="0"/>
              <a:t>Fifth </a:t>
            </a:r>
            <a:r>
              <a:rPr lang="da-DK" dirty="0" err="1"/>
              <a:t>level</a:t>
            </a:r>
            <a:endParaRPr lang="da-DK" dirty="0"/>
          </a:p>
        </p:txBody>
      </p:sp>
    </p:spTree>
    <p:extLst>
      <p:ext uri="{BB962C8B-B14F-4D97-AF65-F5344CB8AC3E}">
        <p14:creationId xmlns:p14="http://schemas.microsoft.com/office/powerpoint/2010/main" val="3185451723"/>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ammenligning">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da-DK" dirty="0" err="1"/>
              <a:t>Click</a:t>
            </a:r>
            <a:r>
              <a:rPr lang="da-DK" dirty="0"/>
              <a:t> to </a:t>
            </a:r>
            <a:r>
              <a:rPr lang="da-DK" dirty="0" err="1"/>
              <a:t>edit</a:t>
            </a:r>
            <a:endParaRPr lang="da-DK" dirty="0"/>
          </a:p>
        </p:txBody>
      </p:sp>
      <p:sp>
        <p:nvSpPr>
          <p:cNvPr id="3" name="Pladsholder til tekst 2"/>
          <p:cNvSpPr>
            <a:spLocks noGrp="1"/>
          </p:cNvSpPr>
          <p:nvPr>
            <p:ph type="body" idx="1" hasCustomPrompt="1"/>
          </p:nvPr>
        </p:nvSpPr>
        <p:spPr>
          <a:xfrm>
            <a:off x="457200" y="1279261"/>
            <a:ext cx="4040188" cy="533136"/>
          </a:xfrm>
        </p:spPr>
        <p:txBody>
          <a:bodyPr anchor="b">
            <a:normAutofit/>
          </a:bodyPr>
          <a:lstStyle>
            <a:lvl1pPr marL="0" indent="0">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a-DK" dirty="0" err="1"/>
              <a:t>Click</a:t>
            </a:r>
            <a:r>
              <a:rPr lang="da-DK" dirty="0"/>
              <a:t> to </a:t>
            </a:r>
            <a:r>
              <a:rPr lang="da-DK" dirty="0" err="1"/>
              <a:t>edit</a:t>
            </a:r>
            <a:endParaRPr lang="da-DK" dirty="0"/>
          </a:p>
        </p:txBody>
      </p:sp>
      <p:sp>
        <p:nvSpPr>
          <p:cNvPr id="5" name="Pladsholder til tekst 4"/>
          <p:cNvSpPr>
            <a:spLocks noGrp="1"/>
          </p:cNvSpPr>
          <p:nvPr>
            <p:ph type="body" sz="quarter" idx="3" hasCustomPrompt="1"/>
          </p:nvPr>
        </p:nvSpPr>
        <p:spPr>
          <a:xfrm>
            <a:off x="4645030" y="1279261"/>
            <a:ext cx="4041775" cy="533136"/>
          </a:xfrm>
        </p:spPr>
        <p:txBody>
          <a:bodyPr anchor="b">
            <a:normAutofit/>
          </a:bodyPr>
          <a:lstStyle>
            <a:lvl1pPr marL="0" indent="0">
              <a:buNone/>
              <a:defRPr sz="1800" b="1">
                <a:solidFill>
                  <a:srgbClr val="211A5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a-DK" dirty="0" err="1"/>
              <a:t>Click</a:t>
            </a:r>
            <a:r>
              <a:rPr lang="da-DK" dirty="0"/>
              <a:t> to </a:t>
            </a:r>
            <a:r>
              <a:rPr lang="da-DK" dirty="0" err="1"/>
              <a:t>edit</a:t>
            </a:r>
            <a:endParaRPr lang="da-DK" dirty="0"/>
          </a:p>
        </p:txBody>
      </p:sp>
      <p:sp>
        <p:nvSpPr>
          <p:cNvPr id="7" name="Pladsholder til dato 6"/>
          <p:cNvSpPr>
            <a:spLocks noGrp="1"/>
          </p:cNvSpPr>
          <p:nvPr>
            <p:ph type="dt" sz="half" idx="10"/>
          </p:nvPr>
        </p:nvSpPr>
        <p:spPr/>
        <p:txBody>
          <a:bodyPr/>
          <a:lstStyle/>
          <a:p>
            <a:fld id="{87613CBE-7DAD-4AD6-A447-AE25CEF4DF49}" type="datetime1">
              <a:rPr lang="en-US" smtClean="0"/>
              <a:t>1/24/2017</a:t>
            </a:fld>
            <a:endParaRPr lang="da-DK"/>
          </a:p>
        </p:txBody>
      </p:sp>
      <p:sp>
        <p:nvSpPr>
          <p:cNvPr id="9" name="Pladsholder til diasnummer 8"/>
          <p:cNvSpPr>
            <a:spLocks noGrp="1"/>
          </p:cNvSpPr>
          <p:nvPr>
            <p:ph type="sldNum" sz="quarter" idx="12"/>
          </p:nvPr>
        </p:nvSpPr>
        <p:spPr/>
        <p:txBody>
          <a:bodyPr/>
          <a:lstStyle/>
          <a:p>
            <a:fld id="{409B8A6B-2702-4E09-BF63-7CC1F22DFC4D}" type="slidenum">
              <a:rPr lang="da-DK" smtClean="0"/>
              <a:t>‹#›</a:t>
            </a:fld>
            <a:endParaRPr lang="da-DK"/>
          </a:p>
        </p:txBody>
      </p:sp>
      <p:sp>
        <p:nvSpPr>
          <p:cNvPr id="10" name="Pladsholder til indhold 2"/>
          <p:cNvSpPr>
            <a:spLocks noGrp="1"/>
          </p:cNvSpPr>
          <p:nvPr>
            <p:ph idx="13" hasCustomPrompt="1"/>
          </p:nvPr>
        </p:nvSpPr>
        <p:spPr>
          <a:xfrm>
            <a:off x="467544" y="1837387"/>
            <a:ext cx="4032448" cy="2892321"/>
          </a:xfrm>
        </p:spPr>
        <p:txBody>
          <a:bodyPr/>
          <a:lstStyle>
            <a:lvl1pPr>
              <a:defRPr>
                <a:solidFill>
                  <a:srgbClr val="54616E"/>
                </a:solidFill>
              </a:defRPr>
            </a:lvl1pPr>
            <a:lvl2pPr>
              <a:defRPr>
                <a:solidFill>
                  <a:srgbClr val="54616E"/>
                </a:solidFill>
              </a:defRPr>
            </a:lvl2pPr>
            <a:lvl3pPr>
              <a:defRPr>
                <a:solidFill>
                  <a:srgbClr val="54616E"/>
                </a:solidFill>
              </a:defRPr>
            </a:lvl3pPr>
            <a:lvl4pPr>
              <a:defRPr>
                <a:solidFill>
                  <a:srgbClr val="54616E"/>
                </a:solidFill>
              </a:defRPr>
            </a:lvl4pPr>
            <a:lvl5pPr>
              <a:defRPr>
                <a:solidFill>
                  <a:srgbClr val="54616E"/>
                </a:solidFill>
              </a:defRPr>
            </a:lvl5pPr>
          </a:lstStyle>
          <a:p>
            <a:pPr lvl="0"/>
            <a:r>
              <a:rPr lang="da-DK" dirty="0" err="1"/>
              <a:t>Click</a:t>
            </a:r>
            <a:r>
              <a:rPr lang="da-DK" dirty="0"/>
              <a:t> to </a:t>
            </a:r>
            <a:r>
              <a:rPr lang="da-DK" dirty="0" err="1"/>
              <a:t>edit</a:t>
            </a:r>
            <a:r>
              <a:rPr lang="da-DK" dirty="0"/>
              <a:t> master</a:t>
            </a:r>
          </a:p>
          <a:p>
            <a:pPr lvl="1"/>
            <a:r>
              <a:rPr lang="da-DK" dirty="0"/>
              <a:t>Second </a:t>
            </a:r>
            <a:r>
              <a:rPr lang="da-DK" dirty="0" err="1"/>
              <a:t>level</a:t>
            </a:r>
            <a:endParaRPr lang="da-DK" dirty="0"/>
          </a:p>
          <a:p>
            <a:pPr lvl="2"/>
            <a:r>
              <a:rPr lang="da-DK" dirty="0"/>
              <a:t>Third </a:t>
            </a:r>
            <a:r>
              <a:rPr lang="da-DK" dirty="0" err="1"/>
              <a:t>level</a:t>
            </a:r>
            <a:endParaRPr lang="da-DK" dirty="0"/>
          </a:p>
          <a:p>
            <a:pPr lvl="3"/>
            <a:r>
              <a:rPr lang="da-DK" dirty="0" err="1"/>
              <a:t>Fourth</a:t>
            </a:r>
            <a:r>
              <a:rPr lang="da-DK" dirty="0"/>
              <a:t> </a:t>
            </a:r>
            <a:r>
              <a:rPr lang="da-DK" dirty="0" err="1"/>
              <a:t>level</a:t>
            </a:r>
            <a:endParaRPr lang="da-DK" dirty="0"/>
          </a:p>
          <a:p>
            <a:pPr lvl="4"/>
            <a:r>
              <a:rPr lang="da-DK" dirty="0"/>
              <a:t>Fifth </a:t>
            </a:r>
            <a:r>
              <a:rPr lang="da-DK" dirty="0" err="1"/>
              <a:t>level</a:t>
            </a:r>
            <a:endParaRPr lang="da-DK" dirty="0"/>
          </a:p>
        </p:txBody>
      </p:sp>
      <p:sp>
        <p:nvSpPr>
          <p:cNvPr id="11" name="Pladsholder til indhold 2"/>
          <p:cNvSpPr>
            <a:spLocks noGrp="1"/>
          </p:cNvSpPr>
          <p:nvPr>
            <p:ph idx="14" hasCustomPrompt="1"/>
          </p:nvPr>
        </p:nvSpPr>
        <p:spPr>
          <a:xfrm>
            <a:off x="4633664" y="1837387"/>
            <a:ext cx="4042792" cy="2892321"/>
          </a:xfrm>
        </p:spPr>
        <p:txBody>
          <a:bodyPr/>
          <a:lstStyle>
            <a:lvl1pPr>
              <a:defRPr>
                <a:solidFill>
                  <a:srgbClr val="54616E"/>
                </a:solidFill>
              </a:defRPr>
            </a:lvl1pPr>
            <a:lvl2pPr>
              <a:defRPr>
                <a:solidFill>
                  <a:srgbClr val="54616E"/>
                </a:solidFill>
              </a:defRPr>
            </a:lvl2pPr>
            <a:lvl3pPr>
              <a:defRPr>
                <a:solidFill>
                  <a:srgbClr val="54616E"/>
                </a:solidFill>
              </a:defRPr>
            </a:lvl3pPr>
            <a:lvl4pPr>
              <a:defRPr>
                <a:solidFill>
                  <a:srgbClr val="54616E"/>
                </a:solidFill>
              </a:defRPr>
            </a:lvl4pPr>
            <a:lvl5pPr>
              <a:defRPr>
                <a:solidFill>
                  <a:srgbClr val="54616E"/>
                </a:solidFill>
              </a:defRPr>
            </a:lvl5pPr>
          </a:lstStyle>
          <a:p>
            <a:pPr lvl="0"/>
            <a:r>
              <a:rPr lang="da-DK" dirty="0" err="1"/>
              <a:t>Click</a:t>
            </a:r>
            <a:r>
              <a:rPr lang="da-DK" dirty="0"/>
              <a:t> to </a:t>
            </a:r>
            <a:r>
              <a:rPr lang="da-DK" dirty="0" err="1"/>
              <a:t>edit</a:t>
            </a:r>
            <a:r>
              <a:rPr lang="da-DK" dirty="0"/>
              <a:t> master</a:t>
            </a:r>
          </a:p>
          <a:p>
            <a:pPr lvl="1"/>
            <a:r>
              <a:rPr lang="da-DK" dirty="0"/>
              <a:t>Second </a:t>
            </a:r>
            <a:r>
              <a:rPr lang="da-DK" dirty="0" err="1"/>
              <a:t>level</a:t>
            </a:r>
            <a:endParaRPr lang="da-DK" dirty="0"/>
          </a:p>
          <a:p>
            <a:pPr lvl="2"/>
            <a:r>
              <a:rPr lang="da-DK" dirty="0"/>
              <a:t>Third </a:t>
            </a:r>
            <a:r>
              <a:rPr lang="da-DK" dirty="0" err="1"/>
              <a:t>level</a:t>
            </a:r>
            <a:endParaRPr lang="da-DK" dirty="0"/>
          </a:p>
          <a:p>
            <a:pPr lvl="3"/>
            <a:r>
              <a:rPr lang="da-DK" dirty="0" err="1"/>
              <a:t>Fourth</a:t>
            </a:r>
            <a:r>
              <a:rPr lang="da-DK" dirty="0"/>
              <a:t> </a:t>
            </a:r>
            <a:r>
              <a:rPr lang="da-DK" dirty="0" err="1"/>
              <a:t>level</a:t>
            </a:r>
            <a:endParaRPr lang="da-DK" dirty="0"/>
          </a:p>
          <a:p>
            <a:pPr lvl="4"/>
            <a:r>
              <a:rPr lang="da-DK" dirty="0"/>
              <a:t>Fifth </a:t>
            </a:r>
            <a:r>
              <a:rPr lang="da-DK" dirty="0" err="1"/>
              <a:t>level</a:t>
            </a:r>
            <a:endParaRPr lang="da-DK" dirty="0"/>
          </a:p>
        </p:txBody>
      </p:sp>
    </p:spTree>
    <p:extLst>
      <p:ext uri="{BB962C8B-B14F-4D97-AF65-F5344CB8AC3E}">
        <p14:creationId xmlns:p14="http://schemas.microsoft.com/office/powerpoint/2010/main" val="1526482270"/>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Only title">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da-DK" dirty="0" err="1"/>
              <a:t>Click</a:t>
            </a:r>
            <a:r>
              <a:rPr lang="da-DK" dirty="0"/>
              <a:t> to </a:t>
            </a:r>
            <a:r>
              <a:rPr lang="da-DK" dirty="0" err="1"/>
              <a:t>edit</a:t>
            </a:r>
            <a:endParaRPr lang="da-DK" dirty="0"/>
          </a:p>
        </p:txBody>
      </p:sp>
      <p:sp>
        <p:nvSpPr>
          <p:cNvPr id="3" name="Pladsholder til dato 2"/>
          <p:cNvSpPr>
            <a:spLocks noGrp="1"/>
          </p:cNvSpPr>
          <p:nvPr>
            <p:ph type="dt" sz="half" idx="10"/>
          </p:nvPr>
        </p:nvSpPr>
        <p:spPr/>
        <p:txBody>
          <a:bodyPr/>
          <a:lstStyle/>
          <a:p>
            <a:fld id="{D0C2A6F4-40AE-463F-85E5-665BB46F1CBB}" type="datetime1">
              <a:rPr lang="en-US" smtClean="0"/>
              <a:t>1/24/2017</a:t>
            </a:fld>
            <a:endParaRPr lang="da-DK"/>
          </a:p>
        </p:txBody>
      </p:sp>
      <p:sp>
        <p:nvSpPr>
          <p:cNvPr id="5" name="Pladsholder til diasnummer 4"/>
          <p:cNvSpPr>
            <a:spLocks noGrp="1"/>
          </p:cNvSpPr>
          <p:nvPr>
            <p:ph type="sldNum" sz="quarter" idx="12"/>
          </p:nvPr>
        </p:nvSpPr>
        <p:spPr/>
        <p:txBody>
          <a:bodyPr/>
          <a:lstStyle/>
          <a:p>
            <a:fld id="{409B8A6B-2702-4E09-BF63-7CC1F22DFC4D}" type="slidenum">
              <a:rPr lang="da-DK" smtClean="0"/>
              <a:t>‹#›</a:t>
            </a:fld>
            <a:endParaRPr lang="da-DK"/>
          </a:p>
        </p:txBody>
      </p:sp>
    </p:spTree>
    <p:extLst>
      <p:ext uri="{BB962C8B-B14F-4D97-AF65-F5344CB8AC3E}">
        <p14:creationId xmlns:p14="http://schemas.microsoft.com/office/powerpoint/2010/main" val="1585838337"/>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Empty">
    <p:spTree>
      <p:nvGrpSpPr>
        <p:cNvPr id="1" name=""/>
        <p:cNvGrpSpPr/>
        <p:nvPr/>
      </p:nvGrpSpPr>
      <p:grpSpPr>
        <a:xfrm>
          <a:off x="0" y="0"/>
          <a:ext cx="0" cy="0"/>
          <a:chOff x="0" y="0"/>
          <a:chExt cx="0" cy="0"/>
        </a:xfrm>
      </p:grpSpPr>
      <p:sp>
        <p:nvSpPr>
          <p:cNvPr id="2" name="Pladsholder til dato 1"/>
          <p:cNvSpPr>
            <a:spLocks noGrp="1"/>
          </p:cNvSpPr>
          <p:nvPr>
            <p:ph type="dt" sz="half" idx="10"/>
          </p:nvPr>
        </p:nvSpPr>
        <p:spPr/>
        <p:txBody>
          <a:bodyPr/>
          <a:lstStyle/>
          <a:p>
            <a:fld id="{9D8E1AC8-7F67-46F6-B557-46F7F820EB38}" type="datetime1">
              <a:rPr lang="en-US" smtClean="0"/>
              <a:t>1/24/2017</a:t>
            </a:fld>
            <a:endParaRPr lang="da-DK"/>
          </a:p>
        </p:txBody>
      </p:sp>
      <p:sp>
        <p:nvSpPr>
          <p:cNvPr id="4" name="Pladsholder til diasnummer 3"/>
          <p:cNvSpPr>
            <a:spLocks noGrp="1"/>
          </p:cNvSpPr>
          <p:nvPr>
            <p:ph type="sldNum" sz="quarter" idx="12"/>
          </p:nvPr>
        </p:nvSpPr>
        <p:spPr/>
        <p:txBody>
          <a:bodyPr/>
          <a:lstStyle/>
          <a:p>
            <a:fld id="{409B8A6B-2702-4E09-BF63-7CC1F22DFC4D}" type="slidenum">
              <a:rPr lang="da-DK" smtClean="0"/>
              <a:t>‹#›</a:t>
            </a:fld>
            <a:endParaRPr lang="da-DK"/>
          </a:p>
        </p:txBody>
      </p:sp>
    </p:spTree>
    <p:extLst>
      <p:ext uri="{BB962C8B-B14F-4D97-AF65-F5344CB8AC3E}">
        <p14:creationId xmlns:p14="http://schemas.microsoft.com/office/powerpoint/2010/main" val="11480438"/>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457202" y="227541"/>
            <a:ext cx="3008313" cy="968376"/>
          </a:xfrm>
        </p:spPr>
        <p:txBody>
          <a:bodyPr anchor="b">
            <a:normAutofit/>
          </a:bodyPr>
          <a:lstStyle>
            <a:lvl1pPr algn="l">
              <a:defRPr sz="1800" b="1"/>
            </a:lvl1pPr>
          </a:lstStyle>
          <a:p>
            <a:r>
              <a:rPr lang="da-DK" dirty="0" err="1"/>
              <a:t>Click</a:t>
            </a:r>
            <a:r>
              <a:rPr lang="da-DK" dirty="0"/>
              <a:t> to </a:t>
            </a:r>
            <a:r>
              <a:rPr lang="da-DK" dirty="0" err="1"/>
              <a:t>edit</a:t>
            </a:r>
            <a:endParaRPr lang="da-DK" dirty="0"/>
          </a:p>
        </p:txBody>
      </p:sp>
      <p:sp>
        <p:nvSpPr>
          <p:cNvPr id="4" name="Pladsholder til tekst 3"/>
          <p:cNvSpPr>
            <a:spLocks noGrp="1"/>
          </p:cNvSpPr>
          <p:nvPr>
            <p:ph type="body" sz="half" idx="2" hasCustomPrompt="1"/>
          </p:nvPr>
        </p:nvSpPr>
        <p:spPr>
          <a:xfrm>
            <a:off x="457202" y="1195918"/>
            <a:ext cx="3008313" cy="3461782"/>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a-DK" dirty="0" err="1"/>
              <a:t>Click</a:t>
            </a:r>
            <a:r>
              <a:rPr lang="da-DK" dirty="0"/>
              <a:t> to </a:t>
            </a:r>
            <a:r>
              <a:rPr lang="da-DK" dirty="0" err="1"/>
              <a:t>edit</a:t>
            </a:r>
            <a:endParaRPr lang="da-DK" dirty="0"/>
          </a:p>
        </p:txBody>
      </p:sp>
      <p:sp>
        <p:nvSpPr>
          <p:cNvPr id="5" name="Pladsholder til dato 4"/>
          <p:cNvSpPr>
            <a:spLocks noGrp="1"/>
          </p:cNvSpPr>
          <p:nvPr>
            <p:ph type="dt" sz="half" idx="10"/>
          </p:nvPr>
        </p:nvSpPr>
        <p:spPr/>
        <p:txBody>
          <a:bodyPr/>
          <a:lstStyle/>
          <a:p>
            <a:fld id="{794A86D9-E5D1-499F-92A5-9D5B7169092D}" type="datetime1">
              <a:rPr lang="en-US" smtClean="0"/>
              <a:t>1/24/2017</a:t>
            </a:fld>
            <a:endParaRPr lang="da-DK"/>
          </a:p>
        </p:txBody>
      </p:sp>
      <p:sp>
        <p:nvSpPr>
          <p:cNvPr id="7" name="Pladsholder til diasnummer 6"/>
          <p:cNvSpPr>
            <a:spLocks noGrp="1"/>
          </p:cNvSpPr>
          <p:nvPr>
            <p:ph type="sldNum" sz="quarter" idx="12"/>
          </p:nvPr>
        </p:nvSpPr>
        <p:spPr/>
        <p:txBody>
          <a:bodyPr/>
          <a:lstStyle/>
          <a:p>
            <a:fld id="{409B8A6B-2702-4E09-BF63-7CC1F22DFC4D}" type="slidenum">
              <a:rPr lang="da-DK" smtClean="0"/>
              <a:t>‹#›</a:t>
            </a:fld>
            <a:endParaRPr lang="da-DK"/>
          </a:p>
        </p:txBody>
      </p:sp>
      <p:sp>
        <p:nvSpPr>
          <p:cNvPr id="8" name="Pladsholder til indhold 2"/>
          <p:cNvSpPr>
            <a:spLocks noGrp="1"/>
          </p:cNvSpPr>
          <p:nvPr>
            <p:ph idx="1" hasCustomPrompt="1"/>
          </p:nvPr>
        </p:nvSpPr>
        <p:spPr>
          <a:xfrm>
            <a:off x="3635896" y="217207"/>
            <a:ext cx="4824536" cy="4440493"/>
          </a:xfrm>
        </p:spPr>
        <p:txBody>
          <a:bodyPr/>
          <a:lstStyle/>
          <a:p>
            <a:pPr lvl="0"/>
            <a:r>
              <a:rPr lang="da-DK" dirty="0" err="1"/>
              <a:t>Click</a:t>
            </a:r>
            <a:r>
              <a:rPr lang="da-DK" dirty="0"/>
              <a:t> to </a:t>
            </a:r>
            <a:r>
              <a:rPr lang="da-DK" dirty="0" err="1"/>
              <a:t>edit</a:t>
            </a:r>
            <a:endParaRPr lang="da-DK" dirty="0"/>
          </a:p>
          <a:p>
            <a:pPr lvl="1"/>
            <a:r>
              <a:rPr lang="da-DK" dirty="0"/>
              <a:t>Second </a:t>
            </a:r>
            <a:r>
              <a:rPr lang="da-DK" dirty="0" err="1"/>
              <a:t>level</a:t>
            </a:r>
            <a:endParaRPr lang="da-DK" dirty="0"/>
          </a:p>
          <a:p>
            <a:pPr lvl="2"/>
            <a:r>
              <a:rPr lang="da-DK" dirty="0"/>
              <a:t>Third </a:t>
            </a:r>
            <a:r>
              <a:rPr lang="da-DK" dirty="0" err="1"/>
              <a:t>level</a:t>
            </a:r>
            <a:endParaRPr lang="da-DK" dirty="0"/>
          </a:p>
          <a:p>
            <a:pPr lvl="3"/>
            <a:r>
              <a:rPr lang="da-DK" dirty="0" err="1"/>
              <a:t>Fourth</a:t>
            </a:r>
            <a:r>
              <a:rPr lang="da-DK" dirty="0"/>
              <a:t> </a:t>
            </a:r>
            <a:r>
              <a:rPr lang="da-DK" dirty="0" err="1"/>
              <a:t>level</a:t>
            </a:r>
            <a:endParaRPr lang="da-DK" dirty="0"/>
          </a:p>
          <a:p>
            <a:pPr lvl="4"/>
            <a:r>
              <a:rPr lang="da-DK" dirty="0"/>
              <a:t>Fifth </a:t>
            </a:r>
            <a:r>
              <a:rPr lang="da-DK" dirty="0" err="1"/>
              <a:t>level</a:t>
            </a:r>
            <a:endParaRPr lang="da-DK" dirty="0"/>
          </a:p>
        </p:txBody>
      </p:sp>
    </p:spTree>
    <p:extLst>
      <p:ext uri="{BB962C8B-B14F-4D97-AF65-F5344CB8AC3E}">
        <p14:creationId xmlns:p14="http://schemas.microsoft.com/office/powerpoint/2010/main" val="2318062734"/>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dsholder til titel 1"/>
          <p:cNvSpPr>
            <a:spLocks noGrp="1"/>
          </p:cNvSpPr>
          <p:nvPr>
            <p:ph type="title"/>
          </p:nvPr>
        </p:nvSpPr>
        <p:spPr>
          <a:xfrm>
            <a:off x="457200" y="228864"/>
            <a:ext cx="8229600" cy="952500"/>
          </a:xfrm>
          <a:prstGeom prst="rect">
            <a:avLst/>
          </a:prstGeom>
        </p:spPr>
        <p:txBody>
          <a:bodyPr vert="horz" lIns="91440" tIns="45720" rIns="91440" bIns="45720" rtlCol="0" anchor="ctr">
            <a:normAutofit/>
          </a:bodyPr>
          <a:lstStyle/>
          <a:p>
            <a:r>
              <a:rPr lang="da-DK" dirty="0" err="1"/>
              <a:t>Click</a:t>
            </a:r>
            <a:r>
              <a:rPr lang="da-DK" dirty="0"/>
              <a:t> to </a:t>
            </a:r>
            <a:r>
              <a:rPr lang="da-DK" dirty="0" err="1"/>
              <a:t>edit</a:t>
            </a:r>
            <a:endParaRPr lang="da-DK" dirty="0"/>
          </a:p>
        </p:txBody>
      </p:sp>
      <p:sp>
        <p:nvSpPr>
          <p:cNvPr id="3" name="Pladsholder til tekst 2"/>
          <p:cNvSpPr>
            <a:spLocks noGrp="1"/>
          </p:cNvSpPr>
          <p:nvPr>
            <p:ph type="body" idx="1"/>
          </p:nvPr>
        </p:nvSpPr>
        <p:spPr>
          <a:xfrm>
            <a:off x="457200" y="1333503"/>
            <a:ext cx="8229600" cy="3468214"/>
          </a:xfrm>
          <a:prstGeom prst="rect">
            <a:avLst/>
          </a:prstGeom>
        </p:spPr>
        <p:txBody>
          <a:bodyPr vert="horz" lIns="91440" tIns="45720" rIns="91440" bIns="45720" rtlCol="0">
            <a:normAutofit/>
          </a:bodyPr>
          <a:lstStyle/>
          <a:p>
            <a:pPr lvl="0"/>
            <a:r>
              <a:rPr lang="da-DK" dirty="0" err="1"/>
              <a:t>Click</a:t>
            </a:r>
            <a:r>
              <a:rPr lang="da-DK" dirty="0"/>
              <a:t> to </a:t>
            </a:r>
            <a:r>
              <a:rPr lang="da-DK" dirty="0" err="1"/>
              <a:t>edit</a:t>
            </a:r>
            <a:r>
              <a:rPr lang="da-DK" dirty="0"/>
              <a:t> </a:t>
            </a:r>
          </a:p>
          <a:p>
            <a:pPr lvl="1"/>
            <a:r>
              <a:rPr lang="da-DK" dirty="0"/>
              <a:t>Second </a:t>
            </a:r>
            <a:r>
              <a:rPr lang="da-DK" dirty="0" err="1"/>
              <a:t>level</a:t>
            </a:r>
            <a:endParaRPr lang="da-DK" dirty="0"/>
          </a:p>
          <a:p>
            <a:pPr lvl="2"/>
            <a:r>
              <a:rPr lang="da-DK" dirty="0"/>
              <a:t>Third </a:t>
            </a:r>
            <a:r>
              <a:rPr lang="da-DK" dirty="0" err="1"/>
              <a:t>level</a:t>
            </a:r>
            <a:endParaRPr lang="da-DK" dirty="0"/>
          </a:p>
          <a:p>
            <a:pPr lvl="3"/>
            <a:r>
              <a:rPr lang="da-DK" dirty="0" err="1"/>
              <a:t>Fourth</a:t>
            </a:r>
            <a:r>
              <a:rPr lang="da-DK" dirty="0"/>
              <a:t> </a:t>
            </a:r>
            <a:r>
              <a:rPr lang="da-DK" dirty="0" err="1"/>
              <a:t>level</a:t>
            </a:r>
            <a:endParaRPr lang="da-DK" dirty="0"/>
          </a:p>
          <a:p>
            <a:pPr lvl="4"/>
            <a:r>
              <a:rPr lang="da-DK" dirty="0"/>
              <a:t>Fifth </a:t>
            </a:r>
            <a:r>
              <a:rPr lang="da-DK" dirty="0" err="1"/>
              <a:t>level</a:t>
            </a:r>
            <a:endParaRPr lang="da-DK" dirty="0"/>
          </a:p>
        </p:txBody>
      </p:sp>
      <p:sp>
        <p:nvSpPr>
          <p:cNvPr id="4" name="Pladsholder til dato 3"/>
          <p:cNvSpPr>
            <a:spLocks noGrp="1"/>
          </p:cNvSpPr>
          <p:nvPr>
            <p:ph type="dt" sz="half" idx="2"/>
          </p:nvPr>
        </p:nvSpPr>
        <p:spPr>
          <a:xfrm>
            <a:off x="457200" y="5296960"/>
            <a:ext cx="2133600" cy="304271"/>
          </a:xfrm>
          <a:prstGeom prst="rect">
            <a:avLst/>
          </a:prstGeom>
        </p:spPr>
        <p:txBody>
          <a:bodyPr vert="horz" lIns="91440" tIns="45720" rIns="91440" bIns="45720" rtlCol="0" anchor="ctr"/>
          <a:lstStyle>
            <a:lvl1pPr algn="l">
              <a:defRPr sz="1000">
                <a:solidFill>
                  <a:srgbClr val="54616E"/>
                </a:solidFill>
              </a:defRPr>
            </a:lvl1pPr>
          </a:lstStyle>
          <a:p>
            <a:fld id="{A355CBA8-7D2E-46F8-A8E5-BD7BACFEDE84}" type="datetime1">
              <a:rPr lang="en-US" smtClean="0"/>
              <a:t>1/24/2017</a:t>
            </a:fld>
            <a:endParaRPr lang="da-DK" dirty="0"/>
          </a:p>
        </p:txBody>
      </p:sp>
      <p:sp>
        <p:nvSpPr>
          <p:cNvPr id="6" name="Pladsholder til diasnummer 5"/>
          <p:cNvSpPr>
            <a:spLocks noGrp="1"/>
          </p:cNvSpPr>
          <p:nvPr>
            <p:ph type="sldNum" sz="quarter" idx="4"/>
          </p:nvPr>
        </p:nvSpPr>
        <p:spPr>
          <a:xfrm>
            <a:off x="6553200" y="5296960"/>
            <a:ext cx="2133600" cy="304271"/>
          </a:xfrm>
          <a:prstGeom prst="rect">
            <a:avLst/>
          </a:prstGeom>
        </p:spPr>
        <p:txBody>
          <a:bodyPr vert="horz" lIns="91440" tIns="45720" rIns="91440" bIns="45720" rtlCol="0" anchor="ctr"/>
          <a:lstStyle>
            <a:lvl1pPr algn="r">
              <a:defRPr sz="1000">
                <a:solidFill>
                  <a:srgbClr val="54616E"/>
                </a:solidFill>
              </a:defRPr>
            </a:lvl1pPr>
          </a:lstStyle>
          <a:p>
            <a:fld id="{409B8A6B-2702-4E09-BF63-7CC1F22DFC4D}" type="slidenum">
              <a:rPr lang="da-DK" smtClean="0"/>
              <a:pPr/>
              <a:t>‹#›</a:t>
            </a:fld>
            <a:endParaRPr lang="da-DK" dirty="0"/>
          </a:p>
        </p:txBody>
      </p:sp>
      <p:pic>
        <p:nvPicPr>
          <p:cNvPr id="8" name="Billede 7"/>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4031940" y="4801716"/>
            <a:ext cx="1224137" cy="861915"/>
          </a:xfrm>
          <a:prstGeom prst="rect">
            <a:avLst/>
          </a:prstGeom>
        </p:spPr>
      </p:pic>
    </p:spTree>
    <p:extLst>
      <p:ext uri="{BB962C8B-B14F-4D97-AF65-F5344CB8AC3E}">
        <p14:creationId xmlns:p14="http://schemas.microsoft.com/office/powerpoint/2010/main" val="140899649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8" r:id="rId3"/>
    <p:sldLayoutId id="2147483651" r:id="rId4"/>
    <p:sldLayoutId id="2147483652" r:id="rId5"/>
    <p:sldLayoutId id="2147483653" r:id="rId6"/>
    <p:sldLayoutId id="2147483654" r:id="rId7"/>
    <p:sldLayoutId id="2147483655" r:id="rId8"/>
    <p:sldLayoutId id="2147483656" r:id="rId9"/>
    <p:sldLayoutId id="2147483657" r:id="rId10"/>
    <p:sldLayoutId id="2147483659" r:id="rId11"/>
    <p:sldLayoutId id="2147483660" r:id="rId12"/>
    <p:sldLayoutId id="2147483661" r:id="rId13"/>
  </p:sldLayoutIdLst>
  <p:transition>
    <p:fade/>
  </p:transition>
  <p:hf sldNum="0" hdr="0" ftr="0" dt="0"/>
  <p:txStyles>
    <p:titleStyle>
      <a:lvl1pPr algn="l" defTabSz="914400" rtl="0" eaLnBrk="1" latinLnBrk="0" hangingPunct="1">
        <a:spcBef>
          <a:spcPct val="0"/>
        </a:spcBef>
        <a:buNone/>
        <a:defRPr sz="2400" kern="1200" baseline="0">
          <a:solidFill>
            <a:srgbClr val="211A52"/>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1800" kern="1200">
          <a:solidFill>
            <a:srgbClr val="211A52"/>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rgbClr val="211A52"/>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rgbClr val="211A52"/>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rgbClr val="211A52"/>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rgbClr val="211A5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image" Target="../media/image6.png"/><Relationship Id="rId7" Type="http://schemas.openxmlformats.org/officeDocument/2006/relationships/image" Target="../media/image10.jpeg"/><Relationship Id="rId2" Type="http://schemas.openxmlformats.org/officeDocument/2006/relationships/notesSlide" Target="../notesSlides/notesSlide30.xml"/><Relationship Id="rId1" Type="http://schemas.openxmlformats.org/officeDocument/2006/relationships/slideLayout" Target="../slideLayouts/slideLayout3.xml"/><Relationship Id="rId6" Type="http://schemas.openxmlformats.org/officeDocument/2006/relationships/image" Target="../media/image9.jpg"/><Relationship Id="rId5" Type="http://schemas.openxmlformats.org/officeDocument/2006/relationships/image" Target="../media/image8.png"/><Relationship Id="rId4" Type="http://schemas.openxmlformats.org/officeDocument/2006/relationships/image" Target="../media/image7.jpe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5.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6.xml"/><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3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8.xml"/><Relationship Id="rId1" Type="http://schemas.openxmlformats.org/officeDocument/2006/relationships/slideLayout" Target="../slideLayouts/slideLayout3.xml"/><Relationship Id="rId4" Type="http://schemas.openxmlformats.org/officeDocument/2006/relationships/image" Target="../media/image18.png"/></Relationships>
</file>

<file path=ppt/slides/_rels/slide3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Train station proximity finder</a:t>
            </a:r>
            <a:br>
              <a:rPr lang="en-US" dirty="0"/>
            </a:br>
            <a:r>
              <a:rPr lang="en-US" dirty="0"/>
              <a:t>semester 1, 2016</a:t>
            </a:r>
          </a:p>
        </p:txBody>
      </p:sp>
      <p:sp>
        <p:nvSpPr>
          <p:cNvPr id="3" name="Subtitle 2"/>
          <p:cNvSpPr>
            <a:spLocks noGrp="1"/>
          </p:cNvSpPr>
          <p:nvPr>
            <p:ph type="subTitle" idx="1"/>
          </p:nvPr>
        </p:nvSpPr>
        <p:spPr/>
        <p:txBody>
          <a:bodyPr>
            <a:normAutofit fontScale="85000" lnSpcReduction="20000"/>
          </a:bodyPr>
          <a:lstStyle/>
          <a:p>
            <a:pPr marL="285750" indent="-285750" algn="just">
              <a:buFont typeface="Arial"/>
              <a:buChar char="•"/>
            </a:pPr>
            <a:r>
              <a:rPr lang="en-US" dirty="0"/>
              <a:t>James Ormond Fethers</a:t>
            </a:r>
          </a:p>
          <a:p>
            <a:pPr marL="285750" indent="-285750" algn="just">
              <a:buFont typeface="Arial"/>
              <a:buChar char="•"/>
            </a:pPr>
            <a:r>
              <a:rPr lang="en-US" dirty="0"/>
              <a:t>Nijole </a:t>
            </a:r>
            <a:r>
              <a:rPr lang="en-US" dirty="0" err="1"/>
              <a:t>Makovskaja</a:t>
            </a:r>
            <a:endParaRPr lang="en-US" dirty="0"/>
          </a:p>
          <a:p>
            <a:pPr marL="285750" indent="-285750" algn="just">
              <a:buFont typeface="Arial"/>
              <a:buChar char="•"/>
            </a:pPr>
            <a:r>
              <a:rPr lang="en-US" dirty="0" err="1"/>
              <a:t>Vlad</a:t>
            </a:r>
            <a:r>
              <a:rPr lang="en-US" dirty="0"/>
              <a:t> </a:t>
            </a:r>
            <a:r>
              <a:rPr lang="en-US" dirty="0" err="1"/>
              <a:t>Mihai</a:t>
            </a:r>
            <a:r>
              <a:rPr lang="en-US" dirty="0"/>
              <a:t> </a:t>
            </a:r>
            <a:r>
              <a:rPr lang="en-US" dirty="0" err="1"/>
              <a:t>Rosca</a:t>
            </a:r>
            <a:endParaRPr lang="en-US" dirty="0"/>
          </a:p>
          <a:p>
            <a:pPr marL="285750" indent="-285750" algn="just">
              <a:buFont typeface="Arial"/>
              <a:buChar char="•"/>
            </a:pPr>
            <a:r>
              <a:rPr lang="en-US" dirty="0"/>
              <a:t>Mark Thomas </a:t>
            </a:r>
            <a:r>
              <a:rPr lang="en-US" dirty="0" err="1"/>
              <a:t>Takacs</a:t>
            </a:r>
            <a:r>
              <a:rPr lang="en-US" dirty="0"/>
              <a:t>    </a:t>
            </a:r>
          </a:p>
        </p:txBody>
      </p:sp>
    </p:spTree>
    <p:extLst>
      <p:ext uri="{BB962C8B-B14F-4D97-AF65-F5344CB8AC3E}">
        <p14:creationId xmlns:p14="http://schemas.microsoft.com/office/powerpoint/2010/main" val="2392656732"/>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Methodology: Requirements</a:t>
            </a:r>
          </a:p>
        </p:txBody>
      </p:sp>
      <p:sp>
        <p:nvSpPr>
          <p:cNvPr id="3" name="Content Placeholder 2"/>
          <p:cNvSpPr>
            <a:spLocks noGrp="1"/>
          </p:cNvSpPr>
          <p:nvPr>
            <p:ph idx="1"/>
          </p:nvPr>
        </p:nvSpPr>
        <p:spPr/>
        <p:txBody>
          <a:bodyPr/>
          <a:lstStyle/>
          <a:p>
            <a:endParaRPr lang="en-US"/>
          </a:p>
        </p:txBody>
      </p:sp>
      <p:pic>
        <p:nvPicPr>
          <p:cNvPr id="4" name="Content Placeholder 3"/>
          <p:cNvPicPr>
            <a:picLocks noChangeAspect="1"/>
          </p:cNvPicPr>
          <p:nvPr/>
        </p:nvPicPr>
        <p:blipFill rotWithShape="1">
          <a:blip r:embed="rId3">
            <a:extLst>
              <a:ext uri="{28A0092B-C50C-407E-A947-70E740481C1C}">
                <a14:useLocalDpi xmlns:a14="http://schemas.microsoft.com/office/drawing/2010/main" val="0"/>
              </a:ext>
            </a:extLst>
          </a:blip>
          <a:srcRect l="-1388" t="-1161" r="-187113" b="-75621"/>
          <a:stretch/>
        </p:blipFill>
        <p:spPr>
          <a:xfrm>
            <a:off x="457200" y="1333500"/>
            <a:ext cx="8229600" cy="3468688"/>
          </a:xfrm>
          <a:prstGeom prst="rect">
            <a:avLst/>
          </a:prstGeom>
        </p:spPr>
      </p:pic>
      <p:sp>
        <p:nvSpPr>
          <p:cNvPr id="8" name="Rectangle 7"/>
          <p:cNvSpPr/>
          <p:nvPr/>
        </p:nvSpPr>
        <p:spPr>
          <a:xfrm>
            <a:off x="611560" y="2713484"/>
            <a:ext cx="1368152" cy="72008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Content Placeholder 2"/>
          <p:cNvSpPr txBox="1">
            <a:spLocks/>
          </p:cNvSpPr>
          <p:nvPr/>
        </p:nvSpPr>
        <p:spPr>
          <a:xfrm>
            <a:off x="3419872" y="1345332"/>
            <a:ext cx="5256584" cy="3468213"/>
          </a:xfrm>
          <a:prstGeom prst="rect">
            <a:avLst/>
          </a:prstGeom>
        </p:spPr>
        <p:txBody>
          <a:bodyPr vert="horz" lIns="91440" tIns="45720" rIns="91440" bIns="45720" rtlCol="0">
            <a:normAutofit/>
          </a:bodyPr>
          <a:lstStyle>
            <a:lvl1pPr marL="0" indent="0" algn="l" defTabSz="914400" rtl="0" eaLnBrk="1" latinLnBrk="0" hangingPunct="1">
              <a:spcBef>
                <a:spcPct val="20000"/>
              </a:spcBef>
              <a:buClr>
                <a:srgbClr val="54616E"/>
              </a:buClr>
              <a:buSzPct val="100000"/>
              <a:buFont typeface="Arial" pitchFamily="34" charset="0"/>
              <a:buNone/>
              <a:defRPr sz="1800" kern="1200">
                <a:solidFill>
                  <a:srgbClr val="54616E"/>
                </a:solidFill>
                <a:latin typeface="+mn-lt"/>
                <a:ea typeface="+mn-ea"/>
                <a:cs typeface="+mn-cs"/>
              </a:defRPr>
            </a:lvl1pPr>
            <a:lvl2pPr marL="457200" indent="0" algn="l" defTabSz="914400" rtl="0" eaLnBrk="1" latinLnBrk="0" hangingPunct="1">
              <a:spcBef>
                <a:spcPct val="20000"/>
              </a:spcBef>
              <a:buFont typeface="Arial" pitchFamily="34" charset="0"/>
              <a:buNone/>
              <a:defRPr sz="1800" kern="1200">
                <a:solidFill>
                  <a:srgbClr val="54616E"/>
                </a:solidFill>
                <a:latin typeface="+mn-lt"/>
                <a:ea typeface="+mn-ea"/>
                <a:cs typeface="+mn-cs"/>
              </a:defRPr>
            </a:lvl2pPr>
            <a:lvl3pPr marL="914400" indent="0" algn="l" defTabSz="914400" rtl="0" eaLnBrk="1" latinLnBrk="0" hangingPunct="1">
              <a:spcBef>
                <a:spcPct val="20000"/>
              </a:spcBef>
              <a:buFont typeface="Arial" pitchFamily="34" charset="0"/>
              <a:buNone/>
              <a:defRPr sz="1800" kern="1200">
                <a:solidFill>
                  <a:srgbClr val="54616E"/>
                </a:solidFill>
                <a:latin typeface="+mn-lt"/>
                <a:ea typeface="+mn-ea"/>
                <a:cs typeface="+mn-cs"/>
              </a:defRPr>
            </a:lvl3pPr>
            <a:lvl4pPr marL="1371600" indent="0" algn="l" defTabSz="914400" rtl="0" eaLnBrk="1" latinLnBrk="0" hangingPunct="1">
              <a:spcBef>
                <a:spcPct val="20000"/>
              </a:spcBef>
              <a:buFont typeface="Arial" pitchFamily="34" charset="0"/>
              <a:buNone/>
              <a:defRPr sz="1800" kern="1200">
                <a:solidFill>
                  <a:srgbClr val="54616E"/>
                </a:solidFill>
                <a:latin typeface="+mn-lt"/>
                <a:ea typeface="+mn-ea"/>
                <a:cs typeface="+mn-cs"/>
              </a:defRPr>
            </a:lvl4pPr>
            <a:lvl5pPr marL="1828800" indent="0" algn="l" defTabSz="914400" rtl="0" eaLnBrk="1" latinLnBrk="0" hangingPunct="1">
              <a:spcBef>
                <a:spcPct val="20000"/>
              </a:spcBef>
              <a:buFont typeface="Arial" pitchFamily="34" charset="0"/>
              <a:buNone/>
              <a:defRPr sz="1800" kern="1200">
                <a:solidFill>
                  <a:srgbClr val="54616E"/>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Technological platform:</a:t>
            </a:r>
          </a:p>
          <a:p>
            <a:pPr marL="285750" indent="-285750">
              <a:buFont typeface="Arial"/>
              <a:buChar char="•"/>
            </a:pPr>
            <a:r>
              <a:rPr lang="en-GB" dirty="0"/>
              <a:t>Function as a web GIS application in a web browser</a:t>
            </a:r>
          </a:p>
          <a:p>
            <a:pPr marL="285750" indent="-285750">
              <a:buFont typeface="Arial"/>
              <a:buChar char="•"/>
            </a:pPr>
            <a:r>
              <a:rPr lang="en-GB" dirty="0"/>
              <a:t>Be available as an extension to an existing real estate web page</a:t>
            </a:r>
          </a:p>
          <a:p>
            <a:pPr marL="285750" indent="-285750">
              <a:buFont typeface="Arial"/>
              <a:buChar char="•"/>
            </a:pPr>
            <a:r>
              <a:rPr lang="en-GB" dirty="0"/>
              <a:t>Be intuitive to use:</a:t>
            </a:r>
            <a:endParaRPr lang="en-AU" dirty="0"/>
          </a:p>
          <a:p>
            <a:pPr marL="742950" lvl="1" indent="-285750">
              <a:buFont typeface="Arial"/>
              <a:buChar char="•"/>
            </a:pPr>
            <a:r>
              <a:rPr lang="en-GB" dirty="0"/>
              <a:t>Zoom in/out</a:t>
            </a:r>
            <a:endParaRPr lang="en-AU" dirty="0"/>
          </a:p>
          <a:p>
            <a:pPr marL="742950" lvl="1" indent="-285750">
              <a:buFont typeface="Arial"/>
              <a:buChar char="•"/>
            </a:pPr>
            <a:r>
              <a:rPr lang="en-GB" dirty="0"/>
              <a:t>Pan</a:t>
            </a:r>
            <a:endParaRPr lang="en-AU" dirty="0"/>
          </a:p>
          <a:p>
            <a:pPr marL="742950" lvl="1" indent="-285750">
              <a:buFont typeface="Arial"/>
              <a:buChar char="•"/>
            </a:pPr>
            <a:r>
              <a:rPr lang="en-GB" dirty="0"/>
              <a:t>Layer switcher</a:t>
            </a:r>
            <a:endParaRPr lang="en-AU" dirty="0"/>
          </a:p>
          <a:p>
            <a:pPr marL="285750" indent="-285750">
              <a:buFont typeface="Arial"/>
              <a:buChar char="•"/>
            </a:pPr>
            <a:r>
              <a:rPr lang="en-GB" dirty="0"/>
              <a:t>Clear formatting</a:t>
            </a:r>
            <a:endParaRPr lang="en-AU" dirty="0"/>
          </a:p>
          <a:p>
            <a:endParaRPr lang="en-US" dirty="0"/>
          </a:p>
        </p:txBody>
      </p:sp>
    </p:spTree>
    <p:extLst>
      <p:ext uri="{BB962C8B-B14F-4D97-AF65-F5344CB8AC3E}">
        <p14:creationId xmlns:p14="http://schemas.microsoft.com/office/powerpoint/2010/main" val="25902651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xEl>
                                              <p:pRg st="3" end="3"/>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
                                            <p:txEl>
                                              <p:pRg st="4" end="4"/>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
                                            <p:txEl>
                                              <p:pRg st="5" end="5"/>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Methodology: Design</a:t>
            </a:r>
          </a:p>
        </p:txBody>
      </p:sp>
      <p:sp>
        <p:nvSpPr>
          <p:cNvPr id="4" name="Content Placeholder 3"/>
          <p:cNvSpPr>
            <a:spLocks noGrp="1"/>
          </p:cNvSpPr>
          <p:nvPr>
            <p:ph idx="1"/>
          </p:nvPr>
        </p:nvSpPr>
        <p:spPr/>
        <p:txBody>
          <a:bodyPr/>
          <a:lstStyle/>
          <a:p>
            <a:endParaRPr lang="en-US" dirty="0"/>
          </a:p>
        </p:txBody>
      </p:sp>
      <p:pic>
        <p:nvPicPr>
          <p:cNvPr id="7" name="Content Placeholder 3"/>
          <p:cNvPicPr>
            <a:picLocks noChangeAspect="1"/>
          </p:cNvPicPr>
          <p:nvPr/>
        </p:nvPicPr>
        <p:blipFill rotWithShape="1">
          <a:blip r:embed="rId3">
            <a:extLst>
              <a:ext uri="{28A0092B-C50C-407E-A947-70E740481C1C}">
                <a14:useLocalDpi xmlns:a14="http://schemas.microsoft.com/office/drawing/2010/main" val="0"/>
              </a:ext>
            </a:extLst>
          </a:blip>
          <a:srcRect l="-1388" t="-1161" r="-187113" b="-75621"/>
          <a:stretch/>
        </p:blipFill>
        <p:spPr>
          <a:xfrm>
            <a:off x="457200" y="1333500"/>
            <a:ext cx="8229600" cy="3468688"/>
          </a:xfrm>
          <a:prstGeom prst="rect">
            <a:avLst/>
          </a:prstGeom>
        </p:spPr>
      </p:pic>
      <p:sp>
        <p:nvSpPr>
          <p:cNvPr id="8" name="Rectangle 7"/>
          <p:cNvSpPr/>
          <p:nvPr/>
        </p:nvSpPr>
        <p:spPr>
          <a:xfrm>
            <a:off x="467544" y="2065412"/>
            <a:ext cx="936104" cy="864096"/>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Content Placeholder 2"/>
          <p:cNvSpPr txBox="1">
            <a:spLocks/>
          </p:cNvSpPr>
          <p:nvPr/>
        </p:nvSpPr>
        <p:spPr>
          <a:xfrm>
            <a:off x="3419872" y="1345332"/>
            <a:ext cx="5256584" cy="3468213"/>
          </a:xfrm>
          <a:prstGeom prst="rect">
            <a:avLst/>
          </a:prstGeom>
        </p:spPr>
        <p:txBody>
          <a:bodyPr vert="horz" lIns="91440" tIns="45720" rIns="91440" bIns="45720" rtlCol="0">
            <a:normAutofit/>
          </a:bodyPr>
          <a:lstStyle>
            <a:lvl1pPr marL="0" indent="0" algn="l" defTabSz="914400" rtl="0" eaLnBrk="1" latinLnBrk="0" hangingPunct="1">
              <a:spcBef>
                <a:spcPct val="20000"/>
              </a:spcBef>
              <a:buClr>
                <a:srgbClr val="54616E"/>
              </a:buClr>
              <a:buSzPct val="100000"/>
              <a:buFont typeface="Arial" pitchFamily="34" charset="0"/>
              <a:buNone/>
              <a:defRPr sz="1800" kern="1200">
                <a:solidFill>
                  <a:srgbClr val="54616E"/>
                </a:solidFill>
                <a:latin typeface="+mn-lt"/>
                <a:ea typeface="+mn-ea"/>
                <a:cs typeface="+mn-cs"/>
              </a:defRPr>
            </a:lvl1pPr>
            <a:lvl2pPr marL="457200" indent="0" algn="l" defTabSz="914400" rtl="0" eaLnBrk="1" latinLnBrk="0" hangingPunct="1">
              <a:spcBef>
                <a:spcPct val="20000"/>
              </a:spcBef>
              <a:buFont typeface="Arial" pitchFamily="34" charset="0"/>
              <a:buNone/>
              <a:defRPr sz="1800" kern="1200">
                <a:solidFill>
                  <a:srgbClr val="54616E"/>
                </a:solidFill>
                <a:latin typeface="+mn-lt"/>
                <a:ea typeface="+mn-ea"/>
                <a:cs typeface="+mn-cs"/>
              </a:defRPr>
            </a:lvl2pPr>
            <a:lvl3pPr marL="914400" indent="0" algn="l" defTabSz="914400" rtl="0" eaLnBrk="1" latinLnBrk="0" hangingPunct="1">
              <a:spcBef>
                <a:spcPct val="20000"/>
              </a:spcBef>
              <a:buFont typeface="Arial" pitchFamily="34" charset="0"/>
              <a:buNone/>
              <a:defRPr sz="1800" kern="1200">
                <a:solidFill>
                  <a:srgbClr val="54616E"/>
                </a:solidFill>
                <a:latin typeface="+mn-lt"/>
                <a:ea typeface="+mn-ea"/>
                <a:cs typeface="+mn-cs"/>
              </a:defRPr>
            </a:lvl3pPr>
            <a:lvl4pPr marL="1371600" indent="0" algn="l" defTabSz="914400" rtl="0" eaLnBrk="1" latinLnBrk="0" hangingPunct="1">
              <a:spcBef>
                <a:spcPct val="20000"/>
              </a:spcBef>
              <a:buFont typeface="Arial" pitchFamily="34" charset="0"/>
              <a:buNone/>
              <a:defRPr sz="1800" kern="1200">
                <a:solidFill>
                  <a:srgbClr val="54616E"/>
                </a:solidFill>
                <a:latin typeface="+mn-lt"/>
                <a:ea typeface="+mn-ea"/>
                <a:cs typeface="+mn-cs"/>
              </a:defRPr>
            </a:lvl4pPr>
            <a:lvl5pPr marL="1828800" indent="0" algn="l" defTabSz="914400" rtl="0" eaLnBrk="1" latinLnBrk="0" hangingPunct="1">
              <a:spcBef>
                <a:spcPct val="20000"/>
              </a:spcBef>
              <a:buFont typeface="Arial" pitchFamily="34" charset="0"/>
              <a:buNone/>
              <a:defRPr sz="1800" kern="1200">
                <a:solidFill>
                  <a:srgbClr val="54616E"/>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dirty="0"/>
          </a:p>
          <a:p>
            <a:pPr marL="285750" indent="-285750">
              <a:buFont typeface="Arial"/>
              <a:buChar char="•"/>
            </a:pPr>
            <a:r>
              <a:rPr lang="lt-LT" dirty="0" err="1"/>
              <a:t>Spatial</a:t>
            </a:r>
            <a:r>
              <a:rPr lang="lt-LT" dirty="0"/>
              <a:t> </a:t>
            </a:r>
            <a:r>
              <a:rPr lang="lt-LT" dirty="0" err="1"/>
              <a:t>database</a:t>
            </a:r>
            <a:r>
              <a:rPr lang="lt-LT" dirty="0"/>
              <a:t> - </a:t>
            </a:r>
            <a:r>
              <a:rPr lang="lt-LT" dirty="0" err="1"/>
              <a:t>PostgreSQL</a:t>
            </a:r>
            <a:endParaRPr lang="en-GB" dirty="0"/>
          </a:p>
          <a:p>
            <a:pPr marL="285750" indent="-285750">
              <a:buFont typeface="Arial"/>
              <a:buChar char="•"/>
            </a:pPr>
            <a:r>
              <a:rPr lang="lt-LT" dirty="0"/>
              <a:t>GIS Server – </a:t>
            </a:r>
            <a:r>
              <a:rPr lang="lt-LT" dirty="0" err="1"/>
              <a:t>GeoServer</a:t>
            </a:r>
            <a:endParaRPr lang="lt-LT" dirty="0"/>
          </a:p>
          <a:p>
            <a:pPr marL="285750" indent="-285750">
              <a:buFont typeface="Arial"/>
              <a:buChar char="•"/>
            </a:pPr>
            <a:r>
              <a:rPr lang="lt-LT" dirty="0" err="1"/>
              <a:t>Web</a:t>
            </a:r>
            <a:r>
              <a:rPr lang="lt-LT" dirty="0"/>
              <a:t> Server – N/A</a:t>
            </a:r>
          </a:p>
          <a:p>
            <a:pPr marL="285750" indent="-285750">
              <a:buFont typeface="Arial"/>
              <a:buChar char="•"/>
            </a:pPr>
            <a:r>
              <a:rPr lang="lt-LT" dirty="0" err="1"/>
              <a:t>Javascript</a:t>
            </a:r>
            <a:r>
              <a:rPr lang="lt-LT" dirty="0"/>
              <a:t> </a:t>
            </a:r>
            <a:r>
              <a:rPr lang="lt-LT" dirty="0" err="1"/>
              <a:t>based</a:t>
            </a:r>
            <a:r>
              <a:rPr lang="lt-LT" dirty="0"/>
              <a:t> </a:t>
            </a:r>
            <a:r>
              <a:rPr lang="lt-LT" dirty="0" err="1"/>
              <a:t>web</a:t>
            </a:r>
            <a:r>
              <a:rPr lang="lt-LT" dirty="0"/>
              <a:t> </a:t>
            </a:r>
            <a:r>
              <a:rPr lang="lt-LT" dirty="0" err="1"/>
              <a:t>application</a:t>
            </a:r>
            <a:r>
              <a:rPr lang="lt-LT" dirty="0"/>
              <a:t> – OpenLayers </a:t>
            </a:r>
            <a:r>
              <a:rPr lang="lt-LT" dirty="0" err="1"/>
              <a:t>or</a:t>
            </a:r>
            <a:r>
              <a:rPr lang="lt-LT" dirty="0"/>
              <a:t> </a:t>
            </a:r>
            <a:r>
              <a:rPr lang="lt-LT" dirty="0" err="1"/>
              <a:t>Leaflet</a:t>
            </a:r>
            <a:endParaRPr lang="en-AU" dirty="0"/>
          </a:p>
          <a:p>
            <a:endParaRPr lang="en-US" dirty="0"/>
          </a:p>
        </p:txBody>
      </p:sp>
    </p:spTree>
    <p:extLst>
      <p:ext uri="{BB962C8B-B14F-4D97-AF65-F5344CB8AC3E}">
        <p14:creationId xmlns:p14="http://schemas.microsoft.com/office/powerpoint/2010/main" val="5639113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Research Question: Data Selection</a:t>
            </a:r>
          </a:p>
        </p:txBody>
      </p:sp>
      <p:sp>
        <p:nvSpPr>
          <p:cNvPr id="3" name="Content Placeholder 2"/>
          <p:cNvSpPr>
            <a:spLocks noGrp="1"/>
          </p:cNvSpPr>
          <p:nvPr>
            <p:ph idx="1"/>
          </p:nvPr>
        </p:nvSpPr>
        <p:spPr/>
        <p:txBody>
          <a:bodyPr/>
          <a:lstStyle/>
          <a:p>
            <a:endParaRPr lang="en-US" dirty="0"/>
          </a:p>
          <a:p>
            <a:endParaRPr lang="en-US" dirty="0"/>
          </a:p>
          <a:p>
            <a:endParaRPr lang="en-US" dirty="0"/>
          </a:p>
          <a:p>
            <a:endParaRPr lang="en-US" dirty="0"/>
          </a:p>
          <a:p>
            <a:endParaRPr lang="en-US" dirty="0"/>
          </a:p>
          <a:p>
            <a:endParaRPr lang="en-US" dirty="0"/>
          </a:p>
          <a:p>
            <a:endParaRPr lang="en-US" dirty="0"/>
          </a:p>
        </p:txBody>
      </p:sp>
      <p:sp>
        <p:nvSpPr>
          <p:cNvPr id="4" name="Ovalas 3"/>
          <p:cNvSpPr/>
          <p:nvPr/>
        </p:nvSpPr>
        <p:spPr>
          <a:xfrm>
            <a:off x="1111771" y="1179359"/>
            <a:ext cx="1728192" cy="10081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OGD</a:t>
            </a:r>
            <a:endParaRPr lang="lt-LT" dirty="0"/>
          </a:p>
        </p:txBody>
      </p:sp>
      <p:sp>
        <p:nvSpPr>
          <p:cNvPr id="5" name="Ovalas 4"/>
          <p:cNvSpPr/>
          <p:nvPr/>
        </p:nvSpPr>
        <p:spPr>
          <a:xfrm>
            <a:off x="1111771" y="2633910"/>
            <a:ext cx="1728192" cy="10081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VGI</a:t>
            </a:r>
            <a:endParaRPr lang="lt-LT" dirty="0"/>
          </a:p>
        </p:txBody>
      </p:sp>
      <p:sp>
        <p:nvSpPr>
          <p:cNvPr id="6" name="Ovalas 5"/>
          <p:cNvSpPr/>
          <p:nvPr/>
        </p:nvSpPr>
        <p:spPr>
          <a:xfrm>
            <a:off x="1131697" y="4088461"/>
            <a:ext cx="1728192" cy="10081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PPGIS</a:t>
            </a:r>
            <a:endParaRPr lang="lt-LT" dirty="0"/>
          </a:p>
        </p:txBody>
      </p:sp>
      <p:sp>
        <p:nvSpPr>
          <p:cNvPr id="7" name="TextBox 6"/>
          <p:cNvSpPr txBox="1"/>
          <p:nvPr/>
        </p:nvSpPr>
        <p:spPr>
          <a:xfrm>
            <a:off x="3461538" y="1504243"/>
            <a:ext cx="3918773" cy="461665"/>
          </a:xfrm>
          <a:prstGeom prst="rect">
            <a:avLst/>
          </a:prstGeom>
          <a:noFill/>
        </p:spPr>
        <p:txBody>
          <a:bodyPr wrap="square" rtlCol="0">
            <a:spAutoFit/>
          </a:bodyPr>
          <a:lstStyle/>
          <a:p>
            <a:r>
              <a:rPr lang="en-US" sz="2400" dirty="0"/>
              <a:t>Open Government Data</a:t>
            </a:r>
            <a:endParaRPr lang="lt-LT" sz="2400" dirty="0"/>
          </a:p>
        </p:txBody>
      </p:sp>
      <p:sp>
        <p:nvSpPr>
          <p:cNvPr id="8" name="TextBox 7"/>
          <p:cNvSpPr txBox="1"/>
          <p:nvPr/>
        </p:nvSpPr>
        <p:spPr>
          <a:xfrm>
            <a:off x="3461538" y="2882943"/>
            <a:ext cx="5225261" cy="461665"/>
          </a:xfrm>
          <a:prstGeom prst="rect">
            <a:avLst/>
          </a:prstGeom>
          <a:noFill/>
        </p:spPr>
        <p:txBody>
          <a:bodyPr wrap="square" rtlCol="0">
            <a:spAutoFit/>
          </a:bodyPr>
          <a:lstStyle/>
          <a:p>
            <a:r>
              <a:rPr lang="en-US" sz="2400" dirty="0"/>
              <a:t>Volunteered Geographic Information </a:t>
            </a:r>
            <a:endParaRPr lang="lt-LT" sz="2400" dirty="0"/>
          </a:p>
        </p:txBody>
      </p:sp>
      <p:sp>
        <p:nvSpPr>
          <p:cNvPr id="10" name="TextBox 9"/>
          <p:cNvSpPr txBox="1"/>
          <p:nvPr/>
        </p:nvSpPr>
        <p:spPr>
          <a:xfrm>
            <a:off x="3461538" y="4177018"/>
            <a:ext cx="5661955" cy="830997"/>
          </a:xfrm>
          <a:prstGeom prst="rect">
            <a:avLst/>
          </a:prstGeom>
          <a:noFill/>
        </p:spPr>
        <p:txBody>
          <a:bodyPr wrap="square" rtlCol="0">
            <a:spAutoFit/>
          </a:bodyPr>
          <a:lstStyle/>
          <a:p>
            <a:r>
              <a:rPr lang="en-US" sz="2400" dirty="0"/>
              <a:t>Public Participatory Geographic Information System</a:t>
            </a:r>
            <a:endParaRPr lang="lt-LT" sz="2400" dirty="0"/>
          </a:p>
        </p:txBody>
      </p:sp>
    </p:spTree>
    <p:extLst>
      <p:ext uri="{BB962C8B-B14F-4D97-AF65-F5344CB8AC3E}">
        <p14:creationId xmlns:p14="http://schemas.microsoft.com/office/powerpoint/2010/main" val="1636544623"/>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Research Question: Data Selection</a:t>
            </a:r>
          </a:p>
        </p:txBody>
      </p:sp>
      <p:sp>
        <p:nvSpPr>
          <p:cNvPr id="6" name="Turinio vietos rezervavimo ženklas 5"/>
          <p:cNvSpPr>
            <a:spLocks noGrp="1"/>
          </p:cNvSpPr>
          <p:nvPr>
            <p:ph idx="1"/>
          </p:nvPr>
        </p:nvSpPr>
        <p:spPr/>
        <p:txBody>
          <a:bodyPr/>
          <a:lstStyle/>
          <a:p>
            <a:endParaRPr lang="lt-LT" dirty="0"/>
          </a:p>
        </p:txBody>
      </p:sp>
      <p:sp>
        <p:nvSpPr>
          <p:cNvPr id="7" name="Ovalas 6"/>
          <p:cNvSpPr/>
          <p:nvPr/>
        </p:nvSpPr>
        <p:spPr>
          <a:xfrm>
            <a:off x="610342" y="2548508"/>
            <a:ext cx="2293912" cy="103820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OGD</a:t>
            </a:r>
            <a:endParaRPr lang="lt-LT" dirty="0"/>
          </a:p>
        </p:txBody>
      </p:sp>
      <p:sp>
        <p:nvSpPr>
          <p:cNvPr id="8" name="TextBox 7"/>
          <p:cNvSpPr txBox="1"/>
          <p:nvPr/>
        </p:nvSpPr>
        <p:spPr>
          <a:xfrm>
            <a:off x="2905472" y="2159668"/>
            <a:ext cx="5781328" cy="1815882"/>
          </a:xfrm>
          <a:prstGeom prst="rect">
            <a:avLst/>
          </a:prstGeom>
          <a:noFill/>
        </p:spPr>
        <p:txBody>
          <a:bodyPr wrap="square" rtlCol="0">
            <a:spAutoFit/>
          </a:bodyPr>
          <a:lstStyle/>
          <a:p>
            <a:pPr marL="285750" indent="-285750">
              <a:buFont typeface="Arial" panose="020B0604020202020204" pitchFamily="34" charset="0"/>
              <a:buChar char="•"/>
            </a:pPr>
            <a:r>
              <a:rPr lang="lt-LT" sz="2800" dirty="0"/>
              <a:t>U</a:t>
            </a:r>
            <a:r>
              <a:rPr lang="en-US" sz="2800" dirty="0" err="1"/>
              <a:t>sed</a:t>
            </a:r>
            <a:r>
              <a:rPr lang="lt-LT" sz="2800" dirty="0"/>
              <a:t>, </a:t>
            </a:r>
            <a:r>
              <a:rPr lang="en-US" sz="2800" dirty="0"/>
              <a:t>reused</a:t>
            </a:r>
            <a:r>
              <a:rPr lang="lt-LT" sz="2800" dirty="0"/>
              <a:t> </a:t>
            </a:r>
            <a:r>
              <a:rPr lang="en-US" sz="2800" dirty="0"/>
              <a:t>and</a:t>
            </a:r>
            <a:r>
              <a:rPr lang="lt-LT" sz="2800" dirty="0"/>
              <a:t> </a:t>
            </a:r>
            <a:r>
              <a:rPr lang="en-US" sz="2800" dirty="0"/>
              <a:t>redistributed</a:t>
            </a:r>
            <a:r>
              <a:rPr lang="lt-LT" sz="2800" dirty="0"/>
              <a:t> </a:t>
            </a:r>
            <a:endParaRPr lang="en-US" sz="2800" dirty="0"/>
          </a:p>
          <a:p>
            <a:pPr marL="285750" indent="-285750">
              <a:buFont typeface="Arial" panose="020B0604020202020204" pitchFamily="34" charset="0"/>
              <a:buChar char="•"/>
            </a:pPr>
            <a:r>
              <a:rPr lang="lt-LT" sz="2800" dirty="0"/>
              <a:t>T</a:t>
            </a:r>
            <a:r>
              <a:rPr lang="en-US" sz="2800" dirty="0" err="1"/>
              <a:t>axpayer</a:t>
            </a:r>
            <a:r>
              <a:rPr lang="lt-LT" sz="2800" dirty="0"/>
              <a:t> </a:t>
            </a:r>
            <a:r>
              <a:rPr lang="en-US" sz="2800" dirty="0"/>
              <a:t>funded</a:t>
            </a:r>
            <a:r>
              <a:rPr lang="lt-LT" sz="2800" dirty="0"/>
              <a:t> </a:t>
            </a:r>
            <a:endParaRPr lang="en-US" sz="2800" dirty="0"/>
          </a:p>
          <a:p>
            <a:pPr marL="285750" indent="-285750">
              <a:buFont typeface="Arial" panose="020B0604020202020204" pitchFamily="34" charset="0"/>
              <a:buChar char="•"/>
            </a:pPr>
            <a:r>
              <a:rPr lang="lt-LT" sz="2800" dirty="0"/>
              <a:t>M</a:t>
            </a:r>
            <a:r>
              <a:rPr lang="en-US" sz="2800" dirty="0" err="1"/>
              <a:t>ost</a:t>
            </a:r>
            <a:r>
              <a:rPr lang="en-US" sz="2800" dirty="0"/>
              <a:t> reliable data source </a:t>
            </a:r>
          </a:p>
          <a:p>
            <a:pPr marL="285750" indent="-285750">
              <a:buFont typeface="Arial" panose="020B0604020202020204" pitchFamily="34" charset="0"/>
              <a:buChar char="•"/>
            </a:pPr>
            <a:r>
              <a:rPr lang="lt-LT" sz="2800" dirty="0"/>
              <a:t>INSPIRE </a:t>
            </a:r>
          </a:p>
        </p:txBody>
      </p:sp>
    </p:spTree>
    <p:extLst>
      <p:ext uri="{BB962C8B-B14F-4D97-AF65-F5344CB8AC3E}">
        <p14:creationId xmlns:p14="http://schemas.microsoft.com/office/powerpoint/2010/main" val="2242232884"/>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vadinimas 1"/>
          <p:cNvSpPr>
            <a:spLocks noGrp="1"/>
          </p:cNvSpPr>
          <p:nvPr>
            <p:ph type="title"/>
          </p:nvPr>
        </p:nvSpPr>
        <p:spPr/>
        <p:txBody>
          <a:bodyPr/>
          <a:lstStyle/>
          <a:p>
            <a:r>
              <a:rPr lang="en-US" dirty="0"/>
              <a:t>Research Question: Data Selection</a:t>
            </a:r>
          </a:p>
        </p:txBody>
      </p:sp>
      <p:sp>
        <p:nvSpPr>
          <p:cNvPr id="3" name="Turinio vietos rezervavimo ženklas 2"/>
          <p:cNvSpPr>
            <a:spLocks noGrp="1"/>
          </p:cNvSpPr>
          <p:nvPr>
            <p:ph idx="1"/>
          </p:nvPr>
        </p:nvSpPr>
        <p:spPr/>
        <p:txBody>
          <a:bodyPr/>
          <a:lstStyle/>
          <a:p>
            <a:endParaRPr lang="en-US" dirty="0"/>
          </a:p>
        </p:txBody>
      </p:sp>
      <p:sp>
        <p:nvSpPr>
          <p:cNvPr id="6" name="Ovalas 5"/>
          <p:cNvSpPr/>
          <p:nvPr/>
        </p:nvSpPr>
        <p:spPr>
          <a:xfrm>
            <a:off x="833923" y="2525500"/>
            <a:ext cx="2304256" cy="12241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VGI</a:t>
            </a:r>
            <a:endParaRPr lang="en-US" dirty="0"/>
          </a:p>
        </p:txBody>
      </p:sp>
      <p:sp>
        <p:nvSpPr>
          <p:cNvPr id="8" name="TextBox 7"/>
          <p:cNvSpPr txBox="1"/>
          <p:nvPr/>
        </p:nvSpPr>
        <p:spPr>
          <a:xfrm>
            <a:off x="3275856" y="1519436"/>
            <a:ext cx="5410944" cy="369332"/>
          </a:xfrm>
          <a:prstGeom prst="rect">
            <a:avLst/>
          </a:prstGeom>
          <a:noFill/>
        </p:spPr>
        <p:txBody>
          <a:bodyPr wrap="square" rtlCol="0">
            <a:spAutoFit/>
          </a:bodyPr>
          <a:lstStyle/>
          <a:p>
            <a:pPr marL="285750" indent="-285750">
              <a:buFont typeface="Arial" panose="020B0604020202020204" pitchFamily="34" charset="0"/>
              <a:buChar char="•"/>
            </a:pPr>
            <a:endParaRPr lang="en-US" dirty="0"/>
          </a:p>
        </p:txBody>
      </p:sp>
      <p:sp>
        <p:nvSpPr>
          <p:cNvPr id="9" name="TextBox 8"/>
          <p:cNvSpPr txBox="1"/>
          <p:nvPr/>
        </p:nvSpPr>
        <p:spPr>
          <a:xfrm>
            <a:off x="4139952" y="1705371"/>
            <a:ext cx="4248472" cy="369332"/>
          </a:xfrm>
          <a:prstGeom prst="rect">
            <a:avLst/>
          </a:prstGeom>
          <a:noFill/>
        </p:spPr>
        <p:txBody>
          <a:bodyPr wrap="square" rtlCol="0">
            <a:spAutoFit/>
          </a:bodyPr>
          <a:lstStyle/>
          <a:p>
            <a:pPr marL="285750" indent="-285750">
              <a:buFont typeface="Arial" panose="020B0604020202020204" pitchFamily="34" charset="0"/>
              <a:buChar char="•"/>
            </a:pPr>
            <a:endParaRPr lang="en-US" dirty="0"/>
          </a:p>
        </p:txBody>
      </p:sp>
      <p:sp>
        <p:nvSpPr>
          <p:cNvPr id="10" name="TextBox 9"/>
          <p:cNvSpPr txBox="1"/>
          <p:nvPr/>
        </p:nvSpPr>
        <p:spPr>
          <a:xfrm>
            <a:off x="3514902" y="1952628"/>
            <a:ext cx="4932851" cy="2369880"/>
          </a:xfrm>
          <a:prstGeom prst="rect">
            <a:avLst/>
          </a:prstGeom>
          <a:noFill/>
        </p:spPr>
        <p:txBody>
          <a:bodyPr wrap="square" rtlCol="0">
            <a:spAutoFit/>
          </a:bodyPr>
          <a:lstStyle/>
          <a:p>
            <a:endParaRPr lang="en-US" dirty="0"/>
          </a:p>
          <a:p>
            <a:pPr marL="285750" indent="-285750">
              <a:buFont typeface="Arial" panose="020B0604020202020204" pitchFamily="34" charset="0"/>
              <a:buChar char="•"/>
            </a:pPr>
            <a:r>
              <a:rPr lang="en-US" sz="2800" dirty="0"/>
              <a:t>User-generated</a:t>
            </a:r>
          </a:p>
          <a:p>
            <a:pPr marL="285750" indent="-285750">
              <a:buFont typeface="Arial" panose="020B0604020202020204" pitchFamily="34" charset="0"/>
              <a:buChar char="•"/>
            </a:pPr>
            <a:r>
              <a:rPr lang="en-US" sz="2800" dirty="0" err="1"/>
              <a:t>Spatia</a:t>
            </a:r>
            <a:r>
              <a:rPr lang="lt-LT" sz="2800" dirty="0"/>
              <a:t>l</a:t>
            </a:r>
            <a:r>
              <a:rPr lang="en-US" sz="2800" dirty="0"/>
              <a:t>l</a:t>
            </a:r>
            <a:r>
              <a:rPr lang="lt-LT" sz="2800" dirty="0"/>
              <a:t>y</a:t>
            </a:r>
            <a:r>
              <a:rPr lang="en-US" sz="2800" dirty="0"/>
              <a:t> </a:t>
            </a:r>
            <a:r>
              <a:rPr lang="en-US" sz="2800" dirty="0" err="1"/>
              <a:t>enabl</a:t>
            </a:r>
            <a:r>
              <a:rPr lang="lt-LT" sz="2800" dirty="0" err="1"/>
              <a:t>ed</a:t>
            </a:r>
            <a:r>
              <a:rPr lang="en-US" sz="2800" dirty="0"/>
              <a:t> society </a:t>
            </a:r>
          </a:p>
          <a:p>
            <a:pPr marL="285750" indent="-285750">
              <a:buFont typeface="Arial" panose="020B0604020202020204" pitchFamily="34" charset="0"/>
              <a:buChar char="•"/>
            </a:pPr>
            <a:r>
              <a:rPr lang="en-US" sz="2800" dirty="0"/>
              <a:t>OpenStreetMap, </a:t>
            </a:r>
            <a:r>
              <a:rPr lang="en-US" sz="2800" dirty="0" err="1"/>
              <a:t>GoogleMap</a:t>
            </a:r>
            <a:r>
              <a:rPr lang="en-US" sz="2800" dirty="0"/>
              <a:t>, Flickr</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1869367916"/>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vadinimas 1"/>
          <p:cNvSpPr>
            <a:spLocks noGrp="1"/>
          </p:cNvSpPr>
          <p:nvPr>
            <p:ph type="title"/>
          </p:nvPr>
        </p:nvSpPr>
        <p:spPr/>
        <p:txBody>
          <a:bodyPr/>
          <a:lstStyle/>
          <a:p>
            <a:r>
              <a:rPr lang="en-US" dirty="0"/>
              <a:t>Research Question: Data Selection</a:t>
            </a:r>
          </a:p>
        </p:txBody>
      </p:sp>
      <p:sp>
        <p:nvSpPr>
          <p:cNvPr id="3" name="Turinio vietos rezervavimo ženklas 2"/>
          <p:cNvSpPr>
            <a:spLocks noGrp="1"/>
          </p:cNvSpPr>
          <p:nvPr>
            <p:ph idx="1"/>
          </p:nvPr>
        </p:nvSpPr>
        <p:spPr/>
        <p:txBody>
          <a:bodyPr/>
          <a:lstStyle/>
          <a:p>
            <a:endParaRPr lang="en-US" dirty="0"/>
          </a:p>
        </p:txBody>
      </p:sp>
      <p:sp>
        <p:nvSpPr>
          <p:cNvPr id="5" name="Ovalas 4"/>
          <p:cNvSpPr/>
          <p:nvPr/>
        </p:nvSpPr>
        <p:spPr>
          <a:xfrm>
            <a:off x="827584" y="2353444"/>
            <a:ext cx="2448272" cy="151216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PPGIS</a:t>
            </a:r>
            <a:endParaRPr lang="en-US" dirty="0"/>
          </a:p>
        </p:txBody>
      </p:sp>
      <p:sp>
        <p:nvSpPr>
          <p:cNvPr id="6" name="TextBox 5"/>
          <p:cNvSpPr txBox="1"/>
          <p:nvPr/>
        </p:nvSpPr>
        <p:spPr>
          <a:xfrm>
            <a:off x="3646240" y="2021168"/>
            <a:ext cx="5040560" cy="2092881"/>
          </a:xfrm>
          <a:prstGeom prst="rect">
            <a:avLst/>
          </a:prstGeom>
          <a:noFill/>
        </p:spPr>
        <p:txBody>
          <a:bodyPr wrap="square" rtlCol="0">
            <a:spAutoFit/>
          </a:bodyPr>
          <a:lstStyle/>
          <a:p>
            <a:pPr marL="285750" indent="-285750">
              <a:buFont typeface="Arial" panose="020B0604020202020204" pitchFamily="34" charset="0"/>
              <a:buChar char="•"/>
            </a:pPr>
            <a:r>
              <a:rPr lang="en-US" sz="2800" dirty="0"/>
              <a:t>Citizen participation</a:t>
            </a:r>
          </a:p>
          <a:p>
            <a:pPr marL="285750" indent="-285750">
              <a:buFont typeface="Arial" panose="020B0604020202020204" pitchFamily="34" charset="0"/>
              <a:buChar char="•"/>
            </a:pPr>
            <a:r>
              <a:rPr lang="en-US" sz="2800" dirty="0"/>
              <a:t>Encourage</a:t>
            </a:r>
            <a:r>
              <a:rPr lang="lt-LT" sz="2800" dirty="0"/>
              <a:t> </a:t>
            </a:r>
            <a:r>
              <a:rPr lang="en-US" sz="2800" dirty="0"/>
              <a:t>positive</a:t>
            </a:r>
            <a:r>
              <a:rPr lang="lt-LT" sz="2800" dirty="0"/>
              <a:t> </a:t>
            </a:r>
            <a:r>
              <a:rPr lang="en-US" sz="2800" dirty="0"/>
              <a:t>social</a:t>
            </a:r>
            <a:r>
              <a:rPr lang="lt-LT" sz="2800" dirty="0"/>
              <a:t> </a:t>
            </a:r>
            <a:r>
              <a:rPr lang="en-US" sz="2800" dirty="0"/>
              <a:t>change</a:t>
            </a:r>
          </a:p>
          <a:p>
            <a:pPr marL="285750" indent="-285750">
              <a:buFont typeface="Arial" panose="020B0604020202020204" pitchFamily="34" charset="0"/>
              <a:buChar char="•"/>
            </a:pPr>
            <a:r>
              <a:rPr lang="en-US" sz="2800" dirty="0"/>
              <a:t>Stimulates innovation </a:t>
            </a:r>
          </a:p>
          <a:p>
            <a:endParaRPr lang="en-US" dirty="0"/>
          </a:p>
        </p:txBody>
      </p:sp>
    </p:spTree>
    <p:extLst>
      <p:ext uri="{BB962C8B-B14F-4D97-AF65-F5344CB8AC3E}">
        <p14:creationId xmlns:p14="http://schemas.microsoft.com/office/powerpoint/2010/main" val="1704937947"/>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vadinimas 1"/>
          <p:cNvSpPr>
            <a:spLocks noGrp="1"/>
          </p:cNvSpPr>
          <p:nvPr>
            <p:ph type="title"/>
          </p:nvPr>
        </p:nvSpPr>
        <p:spPr/>
        <p:txBody>
          <a:bodyPr/>
          <a:lstStyle/>
          <a:p>
            <a:r>
              <a:rPr lang="en-US" dirty="0"/>
              <a:t>Research Question: Data Selection</a:t>
            </a:r>
          </a:p>
        </p:txBody>
      </p:sp>
      <p:sp>
        <p:nvSpPr>
          <p:cNvPr id="3" name="Turinio vietos rezervavimo ženklas 2"/>
          <p:cNvSpPr>
            <a:spLocks noGrp="1"/>
          </p:cNvSpPr>
          <p:nvPr>
            <p:ph idx="1"/>
          </p:nvPr>
        </p:nvSpPr>
        <p:spPr/>
        <p:txBody>
          <a:bodyPr>
            <a:normAutofit/>
          </a:bodyPr>
          <a:lstStyle/>
          <a:p>
            <a:pPr marL="457200" indent="-457200">
              <a:buFont typeface="Arial" panose="020B0604020202020204" pitchFamily="34" charset="0"/>
              <a:buChar char="•"/>
            </a:pPr>
            <a:r>
              <a:rPr lang="en-US" sz="2800" b="1" dirty="0"/>
              <a:t>Sales data </a:t>
            </a:r>
            <a:r>
              <a:rPr lang="en-US" sz="2800" dirty="0"/>
              <a:t>– www.domain.com.</a:t>
            </a:r>
            <a:r>
              <a:rPr lang="lt-LT" sz="2800" dirty="0"/>
              <a:t>a</a:t>
            </a:r>
            <a:r>
              <a:rPr lang="en-US" sz="2800" dirty="0"/>
              <a:t>u</a:t>
            </a:r>
          </a:p>
          <a:p>
            <a:endParaRPr lang="en-US" sz="2800" dirty="0"/>
          </a:p>
          <a:p>
            <a:pPr marL="457200" indent="-457200">
              <a:buFont typeface="Arial" panose="020B0604020202020204" pitchFamily="34" charset="0"/>
              <a:buChar char="•"/>
            </a:pPr>
            <a:r>
              <a:rPr lang="en-US" sz="2800" b="1" dirty="0"/>
              <a:t>Street, Railway stations, Railway lines </a:t>
            </a:r>
            <a:r>
              <a:rPr lang="en-US" sz="2800" dirty="0"/>
              <a:t>– OpenStreetMap</a:t>
            </a:r>
          </a:p>
          <a:p>
            <a:endParaRPr lang="en-US" sz="2800" dirty="0"/>
          </a:p>
          <a:p>
            <a:pPr marL="457200" indent="-457200">
              <a:buFont typeface="Arial" panose="020B0604020202020204" pitchFamily="34" charset="0"/>
              <a:buChar char="•"/>
            </a:pPr>
            <a:r>
              <a:rPr lang="en-US" sz="2800" b="1" dirty="0"/>
              <a:t>Cadastral database, suburb boundaries </a:t>
            </a:r>
            <a:r>
              <a:rPr lang="en-US" sz="2800" dirty="0"/>
              <a:t>– Australian Government </a:t>
            </a:r>
          </a:p>
        </p:txBody>
      </p:sp>
    </p:spTree>
    <p:extLst>
      <p:ext uri="{BB962C8B-B14F-4D97-AF65-F5344CB8AC3E}">
        <p14:creationId xmlns:p14="http://schemas.microsoft.com/office/powerpoint/2010/main" val="2472015895"/>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Research Question: Technologies</a:t>
            </a:r>
          </a:p>
        </p:txBody>
      </p:sp>
      <p:sp>
        <p:nvSpPr>
          <p:cNvPr id="3" name="Content Placeholder 2"/>
          <p:cNvSpPr>
            <a:spLocks noGrp="1"/>
          </p:cNvSpPr>
          <p:nvPr>
            <p:ph idx="1"/>
          </p:nvPr>
        </p:nvSpPr>
        <p:spPr/>
        <p:txBody>
          <a:bodyPr/>
          <a:lstStyle/>
          <a:p>
            <a:endParaRPr lang="en-AU" dirty="0"/>
          </a:p>
          <a:p>
            <a:endParaRPr lang="en-US" dirty="0"/>
          </a:p>
          <a:p>
            <a:endParaRPr lang="en-US" dirty="0"/>
          </a:p>
          <a:p>
            <a:endParaRPr lang="en-US" dirty="0"/>
          </a:p>
          <a:p>
            <a:endParaRPr lang="en-US" dirty="0"/>
          </a:p>
        </p:txBody>
      </p:sp>
      <p:grpSp>
        <p:nvGrpSpPr>
          <p:cNvPr id="8" name="Group 7"/>
          <p:cNvGrpSpPr/>
          <p:nvPr/>
        </p:nvGrpSpPr>
        <p:grpSpPr>
          <a:xfrm>
            <a:off x="467544" y="2065412"/>
            <a:ext cx="3600400" cy="1080120"/>
            <a:chOff x="611560" y="2065412"/>
            <a:chExt cx="3456384" cy="936104"/>
          </a:xfrm>
        </p:grpSpPr>
        <p:sp>
          <p:nvSpPr>
            <p:cNvPr id="4" name="Process 3"/>
            <p:cNvSpPr/>
            <p:nvPr/>
          </p:nvSpPr>
          <p:spPr>
            <a:xfrm>
              <a:off x="611560" y="2065412"/>
              <a:ext cx="1296144" cy="936104"/>
            </a:xfrm>
            <a:prstGeom prst="flowChartProcess">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00" dirty="0"/>
                <a:t>Preparing Data</a:t>
              </a:r>
            </a:p>
          </p:txBody>
        </p:sp>
        <p:sp>
          <p:nvSpPr>
            <p:cNvPr id="5" name="Process 4"/>
            <p:cNvSpPr/>
            <p:nvPr/>
          </p:nvSpPr>
          <p:spPr>
            <a:xfrm>
              <a:off x="2771800" y="2065412"/>
              <a:ext cx="1296144" cy="936104"/>
            </a:xfrm>
            <a:prstGeom prst="flowChartProcess">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00" dirty="0"/>
                <a:t>Storing Data</a:t>
              </a:r>
            </a:p>
          </p:txBody>
        </p:sp>
      </p:grpSp>
      <p:grpSp>
        <p:nvGrpSpPr>
          <p:cNvPr id="9" name="Group 8"/>
          <p:cNvGrpSpPr/>
          <p:nvPr/>
        </p:nvGrpSpPr>
        <p:grpSpPr>
          <a:xfrm>
            <a:off x="4818847" y="2056134"/>
            <a:ext cx="3641585" cy="1089395"/>
            <a:chOff x="496554" y="2057373"/>
            <a:chExt cx="3427374" cy="944143"/>
          </a:xfrm>
        </p:grpSpPr>
        <p:sp>
          <p:nvSpPr>
            <p:cNvPr id="6" name="Process 5"/>
            <p:cNvSpPr/>
            <p:nvPr/>
          </p:nvSpPr>
          <p:spPr>
            <a:xfrm>
              <a:off x="496554" y="2057373"/>
              <a:ext cx="1296144" cy="936104"/>
            </a:xfrm>
            <a:prstGeom prst="flowChartProcess">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Serving Data</a:t>
              </a:r>
            </a:p>
          </p:txBody>
        </p:sp>
        <p:sp>
          <p:nvSpPr>
            <p:cNvPr id="7" name="Process 6"/>
            <p:cNvSpPr/>
            <p:nvPr/>
          </p:nvSpPr>
          <p:spPr>
            <a:xfrm>
              <a:off x="2614436" y="2065412"/>
              <a:ext cx="1309492" cy="936104"/>
            </a:xfrm>
            <a:prstGeom prst="flowChartProcess">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00" dirty="0"/>
                <a:t>Displaying Data</a:t>
              </a:r>
            </a:p>
          </p:txBody>
        </p:sp>
      </p:grpSp>
      <p:cxnSp>
        <p:nvCxnSpPr>
          <p:cNvPr id="11" name="Straight Arrow Connector 10"/>
          <p:cNvCxnSpPr/>
          <p:nvPr/>
        </p:nvCxnSpPr>
        <p:spPr>
          <a:xfrm>
            <a:off x="1979712" y="2605469"/>
            <a:ext cx="576064"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4139952" y="2605469"/>
            <a:ext cx="576064"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6300192" y="2592727"/>
            <a:ext cx="576064"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467544" y="1116822"/>
            <a:ext cx="7900433" cy="923330"/>
          </a:xfrm>
          <a:prstGeom prst="rect">
            <a:avLst/>
          </a:prstGeom>
          <a:noFill/>
        </p:spPr>
        <p:txBody>
          <a:bodyPr wrap="none" rtlCol="0">
            <a:spAutoFit/>
          </a:bodyPr>
          <a:lstStyle/>
          <a:p>
            <a:r>
              <a:rPr lang="en-US" b="1" dirty="0"/>
              <a:t>Technologies </a:t>
            </a:r>
            <a:r>
              <a:rPr lang="en-US" dirty="0"/>
              <a:t>- What technologies could be used to design and implement </a:t>
            </a:r>
          </a:p>
          <a:p>
            <a:r>
              <a:rPr lang="en-US" dirty="0"/>
              <a:t>a spatially enabled property search engine? </a:t>
            </a:r>
          </a:p>
          <a:p>
            <a:endParaRPr lang="en-US" dirty="0"/>
          </a:p>
        </p:txBody>
      </p:sp>
    </p:spTree>
    <p:extLst>
      <p:ext uri="{BB962C8B-B14F-4D97-AF65-F5344CB8AC3E}">
        <p14:creationId xmlns:p14="http://schemas.microsoft.com/office/powerpoint/2010/main" val="2222504159"/>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AU" dirty="0"/>
          </a:p>
          <a:p>
            <a:endParaRPr lang="en-US" dirty="0"/>
          </a:p>
          <a:p>
            <a:endParaRPr lang="en-US" dirty="0"/>
          </a:p>
          <a:p>
            <a:endParaRPr lang="en-US" dirty="0"/>
          </a:p>
          <a:p>
            <a:endParaRPr lang="en-US" dirty="0"/>
          </a:p>
        </p:txBody>
      </p:sp>
      <p:grpSp>
        <p:nvGrpSpPr>
          <p:cNvPr id="8" name="Group 7"/>
          <p:cNvGrpSpPr/>
          <p:nvPr/>
        </p:nvGrpSpPr>
        <p:grpSpPr>
          <a:xfrm>
            <a:off x="467544" y="2065412"/>
            <a:ext cx="3600400" cy="1080120"/>
            <a:chOff x="611560" y="2065412"/>
            <a:chExt cx="3456384" cy="936104"/>
          </a:xfrm>
        </p:grpSpPr>
        <p:sp>
          <p:nvSpPr>
            <p:cNvPr id="4" name="Process 3"/>
            <p:cNvSpPr/>
            <p:nvPr/>
          </p:nvSpPr>
          <p:spPr>
            <a:xfrm>
              <a:off x="611560" y="2065412"/>
              <a:ext cx="1296144" cy="936104"/>
            </a:xfrm>
            <a:prstGeom prst="flowChartProcess">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00" dirty="0"/>
                <a:t>Preparing Data</a:t>
              </a:r>
            </a:p>
          </p:txBody>
        </p:sp>
        <p:sp>
          <p:nvSpPr>
            <p:cNvPr id="5" name="Process 4"/>
            <p:cNvSpPr/>
            <p:nvPr/>
          </p:nvSpPr>
          <p:spPr>
            <a:xfrm>
              <a:off x="2771800" y="2065412"/>
              <a:ext cx="1296144" cy="936104"/>
            </a:xfrm>
            <a:prstGeom prst="flowChartProcess">
              <a:avLst/>
            </a:prstGeom>
            <a:solidFill>
              <a:schemeClr val="bg2">
                <a:lumMod val="95000"/>
              </a:schemeClr>
            </a:solidFill>
            <a:ln>
              <a:solidFill>
                <a:schemeClr val="bg2">
                  <a:lumMod val="9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00" dirty="0"/>
                <a:t>Storing Data</a:t>
              </a:r>
            </a:p>
          </p:txBody>
        </p:sp>
      </p:grpSp>
      <p:grpSp>
        <p:nvGrpSpPr>
          <p:cNvPr id="9" name="Group 8"/>
          <p:cNvGrpSpPr/>
          <p:nvPr/>
        </p:nvGrpSpPr>
        <p:grpSpPr>
          <a:xfrm>
            <a:off x="4818847" y="2056134"/>
            <a:ext cx="3641585" cy="1089395"/>
            <a:chOff x="496554" y="2057373"/>
            <a:chExt cx="3427374" cy="944143"/>
          </a:xfrm>
        </p:grpSpPr>
        <p:sp>
          <p:nvSpPr>
            <p:cNvPr id="6" name="Process 5"/>
            <p:cNvSpPr/>
            <p:nvPr/>
          </p:nvSpPr>
          <p:spPr>
            <a:xfrm>
              <a:off x="496554" y="2057373"/>
              <a:ext cx="1296144" cy="936104"/>
            </a:xfrm>
            <a:prstGeom prst="flowChartProcess">
              <a:avLst/>
            </a:prstGeom>
            <a:solidFill>
              <a:schemeClr val="bg2">
                <a:lumMod val="95000"/>
              </a:schemeClr>
            </a:solidFill>
            <a:ln>
              <a:solidFill>
                <a:schemeClr val="bg2">
                  <a:lumMod val="9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Serving Data</a:t>
              </a:r>
            </a:p>
          </p:txBody>
        </p:sp>
        <p:sp>
          <p:nvSpPr>
            <p:cNvPr id="7" name="Process 6"/>
            <p:cNvSpPr/>
            <p:nvPr/>
          </p:nvSpPr>
          <p:spPr>
            <a:xfrm>
              <a:off x="2614436" y="2065412"/>
              <a:ext cx="1309492" cy="936104"/>
            </a:xfrm>
            <a:prstGeom prst="flowChartProcess">
              <a:avLst/>
            </a:prstGeom>
            <a:solidFill>
              <a:schemeClr val="bg2">
                <a:lumMod val="95000"/>
              </a:schemeClr>
            </a:solidFill>
            <a:ln>
              <a:solidFill>
                <a:schemeClr val="bg2">
                  <a:lumMod val="9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00" dirty="0"/>
                <a:t>Displaying Data</a:t>
              </a:r>
            </a:p>
          </p:txBody>
        </p:sp>
      </p:grpSp>
      <p:cxnSp>
        <p:nvCxnSpPr>
          <p:cNvPr id="11" name="Straight Arrow Connector 10"/>
          <p:cNvCxnSpPr/>
          <p:nvPr/>
        </p:nvCxnSpPr>
        <p:spPr>
          <a:xfrm>
            <a:off x="1979712" y="2605469"/>
            <a:ext cx="576064"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4139952" y="2605469"/>
            <a:ext cx="576064"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6300192" y="2592727"/>
            <a:ext cx="576064"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41871759"/>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Preparing Data</a:t>
            </a:r>
          </a:p>
        </p:txBody>
      </p:sp>
      <p:sp>
        <p:nvSpPr>
          <p:cNvPr id="15" name="TextBox 14"/>
          <p:cNvSpPr txBox="1"/>
          <p:nvPr/>
        </p:nvSpPr>
        <p:spPr>
          <a:xfrm>
            <a:off x="457200" y="1345332"/>
            <a:ext cx="5256567" cy="2031325"/>
          </a:xfrm>
          <a:prstGeom prst="rect">
            <a:avLst/>
          </a:prstGeom>
          <a:noFill/>
        </p:spPr>
        <p:txBody>
          <a:bodyPr wrap="none" rtlCol="0">
            <a:spAutoFit/>
          </a:bodyPr>
          <a:lstStyle/>
          <a:p>
            <a:pPr marL="285750" indent="-285750">
              <a:buFont typeface="Arial" panose="020B0604020202020204" pitchFamily="34" charset="0"/>
              <a:buChar char="•"/>
            </a:pPr>
            <a:r>
              <a:rPr lang="en-US" dirty="0"/>
              <a:t>Desktop GIS used to filter and manipulate data</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Commercial and Open Source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ArcMap and QGIS</a:t>
            </a:r>
          </a:p>
          <a:p>
            <a:endParaRPr lang="en-US" dirty="0"/>
          </a:p>
          <a:p>
            <a:endParaRPr lang="en-US" dirty="0"/>
          </a:p>
        </p:txBody>
      </p:sp>
    </p:spTree>
    <p:extLst>
      <p:ext uri="{BB962C8B-B14F-4D97-AF65-F5344CB8AC3E}">
        <p14:creationId xmlns:p14="http://schemas.microsoft.com/office/powerpoint/2010/main" val="390366097"/>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Scope</a:t>
            </a:r>
          </a:p>
        </p:txBody>
      </p:sp>
      <p:sp>
        <p:nvSpPr>
          <p:cNvPr id="5" name="Content Placeholder 4"/>
          <p:cNvSpPr>
            <a:spLocks noGrp="1"/>
          </p:cNvSpPr>
          <p:nvPr>
            <p:ph idx="1"/>
          </p:nvPr>
        </p:nvSpPr>
        <p:spPr/>
        <p:txBody>
          <a:bodyPr>
            <a:normAutofit fontScale="92500" lnSpcReduction="10000"/>
          </a:bodyPr>
          <a:lstStyle/>
          <a:p>
            <a:pPr marL="342900" indent="-342900">
              <a:buFont typeface="+mj-lt"/>
              <a:buAutoNum type="arabicPeriod"/>
            </a:pPr>
            <a:r>
              <a:rPr lang="en-US" dirty="0"/>
              <a:t>Introduction</a:t>
            </a:r>
          </a:p>
          <a:p>
            <a:pPr marL="342900" indent="-342900">
              <a:buFont typeface="+mj-lt"/>
              <a:buAutoNum type="arabicPeriod"/>
            </a:pPr>
            <a:r>
              <a:rPr lang="en-US" dirty="0"/>
              <a:t>Problem Statement</a:t>
            </a:r>
          </a:p>
          <a:p>
            <a:pPr marL="342900" indent="-342900">
              <a:buFont typeface="+mj-lt"/>
              <a:buAutoNum type="arabicPeriod"/>
            </a:pPr>
            <a:r>
              <a:rPr lang="en-US" dirty="0"/>
              <a:t>Methodology</a:t>
            </a:r>
          </a:p>
          <a:p>
            <a:pPr marL="342900" indent="-342900">
              <a:buFont typeface="+mj-lt"/>
              <a:buAutoNum type="arabicPeriod"/>
            </a:pPr>
            <a:r>
              <a:rPr lang="en-US" dirty="0"/>
              <a:t>Research Questions </a:t>
            </a:r>
          </a:p>
          <a:p>
            <a:pPr marL="800100" lvl="1" indent="-342900">
              <a:buFont typeface="+mj-lt"/>
              <a:buAutoNum type="arabicPeriod"/>
            </a:pPr>
            <a:r>
              <a:rPr lang="en-US" dirty="0"/>
              <a:t>Data Selection </a:t>
            </a:r>
          </a:p>
          <a:p>
            <a:pPr marL="800100" lvl="1" indent="-342900">
              <a:buFont typeface="+mj-lt"/>
              <a:buAutoNum type="arabicPeriod"/>
            </a:pPr>
            <a:r>
              <a:rPr lang="en-US" dirty="0"/>
              <a:t>Technologies</a:t>
            </a:r>
          </a:p>
          <a:p>
            <a:pPr marL="800100" lvl="1" indent="-342900">
              <a:buFont typeface="+mj-lt"/>
              <a:buAutoNum type="arabicPeriod"/>
            </a:pPr>
            <a:r>
              <a:rPr lang="en-US" dirty="0"/>
              <a:t>Network Analysis</a:t>
            </a:r>
          </a:p>
          <a:p>
            <a:pPr marL="800100" lvl="1" indent="-342900">
              <a:buFont typeface="+mj-lt"/>
              <a:buAutoNum type="arabicPeriod"/>
            </a:pPr>
            <a:r>
              <a:rPr lang="en-US" dirty="0"/>
              <a:t>Remote Group Work </a:t>
            </a:r>
          </a:p>
          <a:p>
            <a:pPr marL="342900" indent="-342900">
              <a:buFont typeface="+mj-lt"/>
              <a:buAutoNum type="arabicPeriod"/>
            </a:pPr>
            <a:r>
              <a:rPr lang="en-US" dirty="0"/>
              <a:t>TSPF Application</a:t>
            </a:r>
          </a:p>
          <a:p>
            <a:pPr marL="800100" lvl="1" indent="-342900">
              <a:buFont typeface="+mj-lt"/>
              <a:buAutoNum type="arabicPeriod"/>
            </a:pPr>
            <a:r>
              <a:rPr lang="en-US" dirty="0"/>
              <a:t>How developed </a:t>
            </a:r>
          </a:p>
          <a:p>
            <a:pPr marL="800100" lvl="1" indent="-342900">
              <a:buFont typeface="+mj-lt"/>
              <a:buAutoNum type="arabicPeriod"/>
            </a:pPr>
            <a:r>
              <a:rPr lang="en-US" dirty="0"/>
              <a:t>Strengths and Limitations</a:t>
            </a:r>
          </a:p>
          <a:p>
            <a:pPr marL="800100" lvl="1" indent="-342900">
              <a:buFont typeface="+mj-lt"/>
              <a:buAutoNum type="arabicPeriod"/>
            </a:pPr>
            <a:r>
              <a:rPr lang="en-US" dirty="0"/>
              <a:t>Future Directions  </a:t>
            </a:r>
          </a:p>
        </p:txBody>
      </p:sp>
    </p:spTree>
    <p:extLst>
      <p:ext uri="{BB962C8B-B14F-4D97-AF65-F5344CB8AC3E}">
        <p14:creationId xmlns:p14="http://schemas.microsoft.com/office/powerpoint/2010/main" val="3733549301"/>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AU" dirty="0"/>
          </a:p>
          <a:p>
            <a:endParaRPr lang="en-US" dirty="0"/>
          </a:p>
          <a:p>
            <a:endParaRPr lang="en-US" dirty="0"/>
          </a:p>
          <a:p>
            <a:endParaRPr lang="en-US" dirty="0"/>
          </a:p>
          <a:p>
            <a:endParaRPr lang="en-US" dirty="0"/>
          </a:p>
        </p:txBody>
      </p:sp>
      <p:grpSp>
        <p:nvGrpSpPr>
          <p:cNvPr id="8" name="Group 7"/>
          <p:cNvGrpSpPr/>
          <p:nvPr/>
        </p:nvGrpSpPr>
        <p:grpSpPr>
          <a:xfrm>
            <a:off x="467544" y="2065412"/>
            <a:ext cx="3600400" cy="1080120"/>
            <a:chOff x="611560" y="2065412"/>
            <a:chExt cx="3456384" cy="936104"/>
          </a:xfrm>
        </p:grpSpPr>
        <p:sp>
          <p:nvSpPr>
            <p:cNvPr id="4" name="Process 3"/>
            <p:cNvSpPr/>
            <p:nvPr/>
          </p:nvSpPr>
          <p:spPr>
            <a:xfrm>
              <a:off x="611560" y="2065412"/>
              <a:ext cx="1296144" cy="936104"/>
            </a:xfrm>
            <a:prstGeom prst="flowChartProcess">
              <a:avLst/>
            </a:prstGeom>
            <a:solidFill>
              <a:schemeClr val="bg2">
                <a:lumMod val="95000"/>
              </a:schemeClr>
            </a:solidFill>
            <a:ln>
              <a:solidFill>
                <a:schemeClr val="bg2">
                  <a:lumMod val="9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00" dirty="0"/>
                <a:t>Preparing Data</a:t>
              </a:r>
            </a:p>
          </p:txBody>
        </p:sp>
        <p:sp>
          <p:nvSpPr>
            <p:cNvPr id="5" name="Process 4"/>
            <p:cNvSpPr/>
            <p:nvPr/>
          </p:nvSpPr>
          <p:spPr>
            <a:xfrm>
              <a:off x="2771800" y="2065412"/>
              <a:ext cx="1296144" cy="936104"/>
            </a:xfrm>
            <a:prstGeom prst="flowChartProcess">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00" dirty="0"/>
                <a:t>Storing Data</a:t>
              </a:r>
            </a:p>
          </p:txBody>
        </p:sp>
      </p:grpSp>
      <p:grpSp>
        <p:nvGrpSpPr>
          <p:cNvPr id="9" name="Group 8"/>
          <p:cNvGrpSpPr/>
          <p:nvPr/>
        </p:nvGrpSpPr>
        <p:grpSpPr>
          <a:xfrm>
            <a:off x="4818847" y="2056134"/>
            <a:ext cx="3641585" cy="1089395"/>
            <a:chOff x="496554" y="2057373"/>
            <a:chExt cx="3427374" cy="944143"/>
          </a:xfrm>
        </p:grpSpPr>
        <p:sp>
          <p:nvSpPr>
            <p:cNvPr id="6" name="Process 5"/>
            <p:cNvSpPr/>
            <p:nvPr/>
          </p:nvSpPr>
          <p:spPr>
            <a:xfrm>
              <a:off x="496554" y="2057373"/>
              <a:ext cx="1296144" cy="936104"/>
            </a:xfrm>
            <a:prstGeom prst="flowChartProcess">
              <a:avLst/>
            </a:prstGeom>
            <a:solidFill>
              <a:schemeClr val="bg2">
                <a:lumMod val="95000"/>
              </a:schemeClr>
            </a:solidFill>
            <a:ln>
              <a:solidFill>
                <a:schemeClr val="bg2">
                  <a:lumMod val="9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Serving Data</a:t>
              </a:r>
            </a:p>
          </p:txBody>
        </p:sp>
        <p:sp>
          <p:nvSpPr>
            <p:cNvPr id="7" name="Process 6"/>
            <p:cNvSpPr/>
            <p:nvPr/>
          </p:nvSpPr>
          <p:spPr>
            <a:xfrm>
              <a:off x="2614436" y="2065412"/>
              <a:ext cx="1309492" cy="936104"/>
            </a:xfrm>
            <a:prstGeom prst="flowChartProcess">
              <a:avLst/>
            </a:prstGeom>
            <a:solidFill>
              <a:schemeClr val="bg2">
                <a:lumMod val="95000"/>
              </a:schemeClr>
            </a:solidFill>
            <a:ln>
              <a:solidFill>
                <a:schemeClr val="bg2">
                  <a:lumMod val="9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00" dirty="0"/>
                <a:t>Displaying Data</a:t>
              </a:r>
            </a:p>
          </p:txBody>
        </p:sp>
      </p:grpSp>
      <p:cxnSp>
        <p:nvCxnSpPr>
          <p:cNvPr id="11" name="Straight Arrow Connector 10"/>
          <p:cNvCxnSpPr/>
          <p:nvPr/>
        </p:nvCxnSpPr>
        <p:spPr>
          <a:xfrm>
            <a:off x="1979712" y="2605469"/>
            <a:ext cx="576064"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4139952" y="2605469"/>
            <a:ext cx="576064"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6300192" y="2592727"/>
            <a:ext cx="576064"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72691206"/>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Storing Data</a:t>
            </a:r>
          </a:p>
        </p:txBody>
      </p:sp>
      <p:sp>
        <p:nvSpPr>
          <p:cNvPr id="15" name="TextBox 14"/>
          <p:cNvSpPr txBox="1"/>
          <p:nvPr/>
        </p:nvSpPr>
        <p:spPr>
          <a:xfrm>
            <a:off x="457200" y="1345332"/>
            <a:ext cx="4170757" cy="2031325"/>
          </a:xfrm>
          <a:prstGeom prst="rect">
            <a:avLst/>
          </a:prstGeom>
          <a:noFill/>
        </p:spPr>
        <p:txBody>
          <a:bodyPr wrap="none" rtlCol="0">
            <a:spAutoFit/>
          </a:bodyPr>
          <a:lstStyle/>
          <a:p>
            <a:pPr marL="285750" indent="-285750">
              <a:buFont typeface="Arial" panose="020B0604020202020204" pitchFamily="34" charset="0"/>
              <a:buChar char="•"/>
            </a:pPr>
            <a:r>
              <a:rPr lang="en-US" dirty="0"/>
              <a:t>Spatial Database is required</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Commercial and Open Source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PostgreSQL with </a:t>
            </a:r>
            <a:r>
              <a:rPr lang="en-US" dirty="0" err="1"/>
              <a:t>PostGIS</a:t>
            </a:r>
            <a:r>
              <a:rPr lang="en-US" dirty="0"/>
              <a:t> extension</a:t>
            </a:r>
          </a:p>
          <a:p>
            <a:endParaRPr lang="en-US" dirty="0"/>
          </a:p>
          <a:p>
            <a:endParaRPr lang="en-US" dirty="0"/>
          </a:p>
        </p:txBody>
      </p:sp>
    </p:spTree>
    <p:extLst>
      <p:ext uri="{BB962C8B-B14F-4D97-AF65-F5344CB8AC3E}">
        <p14:creationId xmlns:p14="http://schemas.microsoft.com/office/powerpoint/2010/main" val="1761106623"/>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AU" dirty="0"/>
          </a:p>
          <a:p>
            <a:endParaRPr lang="en-US" dirty="0"/>
          </a:p>
          <a:p>
            <a:endParaRPr lang="en-US" dirty="0"/>
          </a:p>
          <a:p>
            <a:endParaRPr lang="en-US" dirty="0"/>
          </a:p>
          <a:p>
            <a:endParaRPr lang="en-US" dirty="0"/>
          </a:p>
        </p:txBody>
      </p:sp>
      <p:grpSp>
        <p:nvGrpSpPr>
          <p:cNvPr id="8" name="Group 7"/>
          <p:cNvGrpSpPr/>
          <p:nvPr/>
        </p:nvGrpSpPr>
        <p:grpSpPr>
          <a:xfrm>
            <a:off x="467544" y="2065412"/>
            <a:ext cx="3600400" cy="1080120"/>
            <a:chOff x="611560" y="2065412"/>
            <a:chExt cx="3456384" cy="936104"/>
          </a:xfrm>
        </p:grpSpPr>
        <p:sp>
          <p:nvSpPr>
            <p:cNvPr id="4" name="Process 3"/>
            <p:cNvSpPr/>
            <p:nvPr/>
          </p:nvSpPr>
          <p:spPr>
            <a:xfrm>
              <a:off x="611560" y="2065412"/>
              <a:ext cx="1296144" cy="936104"/>
            </a:xfrm>
            <a:prstGeom prst="flowChartProcess">
              <a:avLst/>
            </a:prstGeom>
            <a:solidFill>
              <a:schemeClr val="bg2">
                <a:lumMod val="95000"/>
              </a:schemeClr>
            </a:solidFill>
            <a:ln>
              <a:solidFill>
                <a:schemeClr val="bg2">
                  <a:lumMod val="9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00" dirty="0"/>
                <a:t>Preparing Data</a:t>
              </a:r>
            </a:p>
          </p:txBody>
        </p:sp>
        <p:sp>
          <p:nvSpPr>
            <p:cNvPr id="5" name="Process 4"/>
            <p:cNvSpPr/>
            <p:nvPr/>
          </p:nvSpPr>
          <p:spPr>
            <a:xfrm>
              <a:off x="2771800" y="2065412"/>
              <a:ext cx="1296144" cy="936104"/>
            </a:xfrm>
            <a:prstGeom prst="flowChartProcess">
              <a:avLst/>
            </a:prstGeom>
            <a:solidFill>
              <a:schemeClr val="bg2">
                <a:lumMod val="9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00" dirty="0"/>
                <a:t>Storing Data</a:t>
              </a:r>
            </a:p>
          </p:txBody>
        </p:sp>
      </p:grpSp>
      <p:grpSp>
        <p:nvGrpSpPr>
          <p:cNvPr id="9" name="Group 8"/>
          <p:cNvGrpSpPr/>
          <p:nvPr/>
        </p:nvGrpSpPr>
        <p:grpSpPr>
          <a:xfrm>
            <a:off x="4818847" y="2056134"/>
            <a:ext cx="3641585" cy="1089395"/>
            <a:chOff x="496554" y="2057373"/>
            <a:chExt cx="3427374" cy="944143"/>
          </a:xfrm>
        </p:grpSpPr>
        <p:sp>
          <p:nvSpPr>
            <p:cNvPr id="6" name="Process 5"/>
            <p:cNvSpPr/>
            <p:nvPr/>
          </p:nvSpPr>
          <p:spPr>
            <a:xfrm>
              <a:off x="496554" y="2057373"/>
              <a:ext cx="1296144" cy="936104"/>
            </a:xfrm>
            <a:prstGeom prst="flowChartProcess">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Serving Data</a:t>
              </a:r>
            </a:p>
          </p:txBody>
        </p:sp>
        <p:sp>
          <p:nvSpPr>
            <p:cNvPr id="7" name="Process 6"/>
            <p:cNvSpPr/>
            <p:nvPr/>
          </p:nvSpPr>
          <p:spPr>
            <a:xfrm>
              <a:off x="2614436" y="2065412"/>
              <a:ext cx="1309492" cy="936104"/>
            </a:xfrm>
            <a:prstGeom prst="flowChartProcess">
              <a:avLst/>
            </a:prstGeom>
            <a:solidFill>
              <a:schemeClr val="bg2">
                <a:lumMod val="95000"/>
              </a:schemeClr>
            </a:solidFill>
            <a:ln>
              <a:solidFill>
                <a:schemeClr val="bg2">
                  <a:lumMod val="9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00" dirty="0"/>
                <a:t>Displaying Data</a:t>
              </a:r>
            </a:p>
          </p:txBody>
        </p:sp>
      </p:grpSp>
      <p:cxnSp>
        <p:nvCxnSpPr>
          <p:cNvPr id="11" name="Straight Arrow Connector 10"/>
          <p:cNvCxnSpPr/>
          <p:nvPr/>
        </p:nvCxnSpPr>
        <p:spPr>
          <a:xfrm>
            <a:off x="1979712" y="2605469"/>
            <a:ext cx="576064"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4139952" y="2605469"/>
            <a:ext cx="576064"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6300192" y="2592727"/>
            <a:ext cx="576064"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92685594"/>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Serving Data</a:t>
            </a:r>
          </a:p>
        </p:txBody>
      </p:sp>
      <p:sp>
        <p:nvSpPr>
          <p:cNvPr id="15" name="TextBox 14"/>
          <p:cNvSpPr txBox="1"/>
          <p:nvPr/>
        </p:nvSpPr>
        <p:spPr>
          <a:xfrm>
            <a:off x="457200" y="1345332"/>
            <a:ext cx="4854855" cy="2031325"/>
          </a:xfrm>
          <a:prstGeom prst="rect">
            <a:avLst/>
          </a:prstGeom>
          <a:noFill/>
        </p:spPr>
        <p:txBody>
          <a:bodyPr wrap="none" rtlCol="0">
            <a:spAutoFit/>
          </a:bodyPr>
          <a:lstStyle/>
          <a:p>
            <a:pPr marL="285750" indent="-285750">
              <a:buFont typeface="Arial" panose="020B0604020202020204" pitchFamily="34" charset="0"/>
              <a:buChar char="•"/>
            </a:pPr>
            <a:r>
              <a:rPr lang="en-US" dirty="0"/>
              <a:t>Web application hosted on a local machine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GIS Server for WMS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Connecting database to final application</a:t>
            </a:r>
          </a:p>
          <a:p>
            <a:endParaRPr lang="en-US" dirty="0"/>
          </a:p>
          <a:p>
            <a:endParaRPr lang="en-US" dirty="0"/>
          </a:p>
        </p:txBody>
      </p:sp>
    </p:spTree>
    <p:extLst>
      <p:ext uri="{BB962C8B-B14F-4D97-AF65-F5344CB8AC3E}">
        <p14:creationId xmlns:p14="http://schemas.microsoft.com/office/powerpoint/2010/main" val="824609067"/>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AU" dirty="0"/>
          </a:p>
          <a:p>
            <a:endParaRPr lang="en-US" dirty="0"/>
          </a:p>
          <a:p>
            <a:endParaRPr lang="en-US" dirty="0"/>
          </a:p>
          <a:p>
            <a:endParaRPr lang="en-US" dirty="0"/>
          </a:p>
          <a:p>
            <a:endParaRPr lang="en-US" dirty="0"/>
          </a:p>
        </p:txBody>
      </p:sp>
      <p:grpSp>
        <p:nvGrpSpPr>
          <p:cNvPr id="8" name="Group 7"/>
          <p:cNvGrpSpPr/>
          <p:nvPr/>
        </p:nvGrpSpPr>
        <p:grpSpPr>
          <a:xfrm>
            <a:off x="467544" y="2065412"/>
            <a:ext cx="3600400" cy="1080120"/>
            <a:chOff x="611560" y="2065412"/>
            <a:chExt cx="3456384" cy="936104"/>
          </a:xfrm>
        </p:grpSpPr>
        <p:sp>
          <p:nvSpPr>
            <p:cNvPr id="4" name="Process 3"/>
            <p:cNvSpPr/>
            <p:nvPr/>
          </p:nvSpPr>
          <p:spPr>
            <a:xfrm>
              <a:off x="611560" y="2065412"/>
              <a:ext cx="1296144" cy="936104"/>
            </a:xfrm>
            <a:prstGeom prst="flowChartProcess">
              <a:avLst/>
            </a:prstGeom>
            <a:solidFill>
              <a:schemeClr val="bg2">
                <a:lumMod val="95000"/>
              </a:schemeClr>
            </a:solidFill>
            <a:ln>
              <a:solidFill>
                <a:schemeClr val="bg2">
                  <a:lumMod val="9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00" dirty="0"/>
                <a:t>Preparing Data</a:t>
              </a:r>
            </a:p>
          </p:txBody>
        </p:sp>
        <p:sp>
          <p:nvSpPr>
            <p:cNvPr id="5" name="Process 4"/>
            <p:cNvSpPr/>
            <p:nvPr/>
          </p:nvSpPr>
          <p:spPr>
            <a:xfrm>
              <a:off x="2771800" y="2065412"/>
              <a:ext cx="1296144" cy="936104"/>
            </a:xfrm>
            <a:prstGeom prst="flowChartProcess">
              <a:avLst/>
            </a:prstGeom>
            <a:solidFill>
              <a:schemeClr val="bg2">
                <a:lumMod val="9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00" dirty="0"/>
                <a:t>Storing Data</a:t>
              </a:r>
            </a:p>
          </p:txBody>
        </p:sp>
      </p:grpSp>
      <p:grpSp>
        <p:nvGrpSpPr>
          <p:cNvPr id="9" name="Group 8"/>
          <p:cNvGrpSpPr/>
          <p:nvPr/>
        </p:nvGrpSpPr>
        <p:grpSpPr>
          <a:xfrm>
            <a:off x="4818847" y="2056134"/>
            <a:ext cx="3641585" cy="1089395"/>
            <a:chOff x="496554" y="2057373"/>
            <a:chExt cx="3427374" cy="944143"/>
          </a:xfrm>
        </p:grpSpPr>
        <p:sp>
          <p:nvSpPr>
            <p:cNvPr id="6" name="Process 5"/>
            <p:cNvSpPr/>
            <p:nvPr/>
          </p:nvSpPr>
          <p:spPr>
            <a:xfrm>
              <a:off x="496554" y="2057373"/>
              <a:ext cx="1296144" cy="936104"/>
            </a:xfrm>
            <a:prstGeom prst="flowChartProcess">
              <a:avLst/>
            </a:prstGeom>
            <a:solidFill>
              <a:schemeClr val="bg2">
                <a:lumMod val="95000"/>
              </a:schemeClr>
            </a:solidFill>
            <a:ln>
              <a:solidFill>
                <a:schemeClr val="bg2">
                  <a:lumMod val="9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Serving Data</a:t>
              </a:r>
            </a:p>
          </p:txBody>
        </p:sp>
        <p:sp>
          <p:nvSpPr>
            <p:cNvPr id="7" name="Process 6"/>
            <p:cNvSpPr/>
            <p:nvPr/>
          </p:nvSpPr>
          <p:spPr>
            <a:xfrm>
              <a:off x="2614436" y="2065412"/>
              <a:ext cx="1309492" cy="936104"/>
            </a:xfrm>
            <a:prstGeom prst="flowChartProcess">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00" dirty="0"/>
                <a:t>Displaying Data</a:t>
              </a:r>
            </a:p>
          </p:txBody>
        </p:sp>
      </p:grpSp>
      <p:cxnSp>
        <p:nvCxnSpPr>
          <p:cNvPr id="11" name="Straight Arrow Connector 10"/>
          <p:cNvCxnSpPr/>
          <p:nvPr/>
        </p:nvCxnSpPr>
        <p:spPr>
          <a:xfrm>
            <a:off x="1979712" y="2605469"/>
            <a:ext cx="576064"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4139952" y="2605469"/>
            <a:ext cx="576064"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6300192" y="2592727"/>
            <a:ext cx="576064"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52957997"/>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Displaying Data</a:t>
            </a:r>
          </a:p>
        </p:txBody>
      </p:sp>
      <p:sp>
        <p:nvSpPr>
          <p:cNvPr id="15" name="TextBox 14"/>
          <p:cNvSpPr txBox="1"/>
          <p:nvPr/>
        </p:nvSpPr>
        <p:spPr>
          <a:xfrm>
            <a:off x="457200" y="1345332"/>
            <a:ext cx="4790735" cy="2031325"/>
          </a:xfrm>
          <a:prstGeom prst="rect">
            <a:avLst/>
          </a:prstGeom>
          <a:noFill/>
        </p:spPr>
        <p:txBody>
          <a:bodyPr wrap="none" rtlCol="0">
            <a:spAutoFit/>
          </a:bodyPr>
          <a:lstStyle/>
          <a:p>
            <a:pPr marL="285750" indent="-285750">
              <a:buFont typeface="Arial" panose="020B0604020202020204" pitchFamily="34" charset="0"/>
              <a:buChar char="•"/>
            </a:pPr>
            <a:r>
              <a:rPr lang="en-US" dirty="0"/>
              <a:t>Web application allows for user interaction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Mapping library to display data</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err="1"/>
              <a:t>OpenLayers</a:t>
            </a:r>
            <a:r>
              <a:rPr lang="en-US" dirty="0"/>
              <a:t> and Leaflet</a:t>
            </a:r>
          </a:p>
          <a:p>
            <a:endParaRPr lang="en-US" dirty="0"/>
          </a:p>
          <a:p>
            <a:endParaRPr lang="en-US" dirty="0"/>
          </a:p>
        </p:txBody>
      </p:sp>
    </p:spTree>
    <p:extLst>
      <p:ext uri="{BB962C8B-B14F-4D97-AF65-F5344CB8AC3E}">
        <p14:creationId xmlns:p14="http://schemas.microsoft.com/office/powerpoint/2010/main" val="2615801425"/>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Research Question: Technologies</a:t>
            </a:r>
          </a:p>
        </p:txBody>
      </p:sp>
      <p:sp>
        <p:nvSpPr>
          <p:cNvPr id="3" name="Content Placeholder 2"/>
          <p:cNvSpPr>
            <a:spLocks noGrp="1"/>
          </p:cNvSpPr>
          <p:nvPr>
            <p:ph idx="1"/>
          </p:nvPr>
        </p:nvSpPr>
        <p:spPr/>
        <p:txBody>
          <a:bodyPr>
            <a:normAutofit lnSpcReduction="10000"/>
          </a:bodyPr>
          <a:lstStyle/>
          <a:p>
            <a:r>
              <a:rPr lang="en-US" dirty="0"/>
              <a:t>What did we select and why?</a:t>
            </a:r>
          </a:p>
          <a:p>
            <a:endParaRPr lang="en-US" dirty="0"/>
          </a:p>
          <a:p>
            <a:pPr marL="285750" indent="-285750">
              <a:buFont typeface="Arial" panose="020B0604020202020204" pitchFamily="34" charset="0"/>
              <a:buChar char="•"/>
            </a:pPr>
            <a:r>
              <a:rPr lang="en-US" dirty="0"/>
              <a:t>QGIS and ArcMap</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PostgreSQL + </a:t>
            </a:r>
            <a:r>
              <a:rPr lang="en-US" dirty="0" err="1"/>
              <a:t>PostGIS</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err="1"/>
              <a:t>Geoserver</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Simple PHP script and built-in web server</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err="1"/>
              <a:t>Openlayers</a:t>
            </a:r>
            <a:r>
              <a:rPr lang="en-US" dirty="0"/>
              <a:t> and Leaflet</a:t>
            </a:r>
          </a:p>
        </p:txBody>
      </p:sp>
    </p:spTree>
    <p:extLst>
      <p:ext uri="{BB962C8B-B14F-4D97-AF65-F5344CB8AC3E}">
        <p14:creationId xmlns:p14="http://schemas.microsoft.com/office/powerpoint/2010/main" val="1702807536"/>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Research Question: Network Analysis</a:t>
            </a:r>
          </a:p>
        </p:txBody>
      </p:sp>
      <p:sp>
        <p:nvSpPr>
          <p:cNvPr id="3" name="Content Placeholder 2"/>
          <p:cNvSpPr>
            <a:spLocks noGrp="1"/>
          </p:cNvSpPr>
          <p:nvPr>
            <p:ph idx="1"/>
          </p:nvPr>
        </p:nvSpPr>
        <p:spPr/>
        <p:txBody>
          <a:bodyPr/>
          <a:lstStyle/>
          <a:p>
            <a:r>
              <a:rPr lang="en-GB" dirty="0">
                <a:solidFill>
                  <a:schemeClr val="tx1"/>
                </a:solidFill>
              </a:rPr>
              <a:t>Theory</a:t>
            </a:r>
          </a:p>
          <a:p>
            <a:endParaRPr lang="en-GB" dirty="0">
              <a:solidFill>
                <a:schemeClr val="tx1"/>
              </a:solidFill>
            </a:endParaRPr>
          </a:p>
          <a:p>
            <a:pPr marL="285750" indent="-285750">
              <a:buFont typeface="Arial"/>
              <a:buChar char="•"/>
            </a:pPr>
            <a:r>
              <a:rPr lang="en-GB" dirty="0">
                <a:solidFill>
                  <a:schemeClr val="tx1"/>
                </a:solidFill>
              </a:rPr>
              <a:t>Used to calculate the best route between two points</a:t>
            </a:r>
          </a:p>
          <a:p>
            <a:pPr marL="285750" indent="-285750">
              <a:buFont typeface="Arial"/>
              <a:buChar char="•"/>
            </a:pPr>
            <a:r>
              <a:rPr lang="en-GB" dirty="0">
                <a:solidFill>
                  <a:schemeClr val="tx1"/>
                </a:solidFill>
              </a:rPr>
              <a:t>Raster or vector data</a:t>
            </a:r>
          </a:p>
          <a:p>
            <a:pPr marL="285750" indent="-285750">
              <a:buFont typeface="Arial"/>
              <a:buChar char="•"/>
            </a:pPr>
            <a:r>
              <a:rPr lang="en-GB" dirty="0">
                <a:solidFill>
                  <a:schemeClr val="tx1"/>
                </a:solidFill>
              </a:rPr>
              <a:t>May be expressed as physical distance or cost distance</a:t>
            </a:r>
          </a:p>
          <a:p>
            <a:pPr marL="285750" indent="-285750">
              <a:buFont typeface="Arial"/>
              <a:buChar char="•"/>
            </a:pPr>
            <a:r>
              <a:rPr lang="en-GB" dirty="0" err="1">
                <a:solidFill>
                  <a:schemeClr val="tx1"/>
                </a:solidFill>
              </a:rPr>
              <a:t>Dijkstra’s</a:t>
            </a:r>
            <a:r>
              <a:rPr lang="en-GB" dirty="0">
                <a:solidFill>
                  <a:schemeClr val="tx1"/>
                </a:solidFill>
              </a:rPr>
              <a:t> algorithm </a:t>
            </a:r>
            <a:r>
              <a:rPr lang="en-GB" dirty="0" err="1">
                <a:solidFill>
                  <a:schemeClr val="tx1"/>
                </a:solidFill>
              </a:rPr>
              <a:t>vs</a:t>
            </a:r>
            <a:r>
              <a:rPr lang="en-GB" dirty="0">
                <a:solidFill>
                  <a:schemeClr val="tx1"/>
                </a:solidFill>
              </a:rPr>
              <a:t> Contraction hierarchies </a:t>
            </a:r>
          </a:p>
          <a:p>
            <a:pPr marL="285750" indent="-285750">
              <a:buFont typeface="Arial"/>
              <a:buChar char="•"/>
            </a:pPr>
            <a:r>
              <a:rPr lang="en-GB" dirty="0" err="1">
                <a:solidFill>
                  <a:schemeClr val="tx1"/>
                </a:solidFill>
              </a:rPr>
              <a:t>Eg</a:t>
            </a:r>
            <a:r>
              <a:rPr lang="en-GB" dirty="0">
                <a:solidFill>
                  <a:schemeClr val="tx1"/>
                </a:solidFill>
              </a:rPr>
              <a:t>. pgRouting, Open Source Routing Machine (OSRM)</a:t>
            </a:r>
            <a:endParaRPr lang="en-US" dirty="0"/>
          </a:p>
        </p:txBody>
      </p:sp>
    </p:spTree>
    <p:extLst>
      <p:ext uri="{BB962C8B-B14F-4D97-AF65-F5344CB8AC3E}">
        <p14:creationId xmlns:p14="http://schemas.microsoft.com/office/powerpoint/2010/main" val="2418098742"/>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Research Question: Network Analysis</a:t>
            </a:r>
          </a:p>
        </p:txBody>
      </p:sp>
      <p:pic>
        <p:nvPicPr>
          <p:cNvPr id="4" name="Content Placeholder 3" descr="trade-off-image.png"/>
          <p:cNvPicPr>
            <a:picLocks noGrp="1" noChangeAspect="1"/>
          </p:cNvPicPr>
          <p:nvPr>
            <p:ph idx="1"/>
          </p:nvPr>
        </p:nvPicPr>
        <p:blipFill>
          <a:blip r:embed="rId3" cstate="print">
            <a:extLst>
              <a:ext uri="{28A0092B-C50C-407E-A947-70E740481C1C}">
                <a14:useLocalDpi xmlns:a14="http://schemas.microsoft.com/office/drawing/2010/main" val="0"/>
              </a:ext>
            </a:extLst>
          </a:blip>
          <a:srcRect l="-40107" r="-40107"/>
          <a:stretch>
            <a:fillRect/>
          </a:stretch>
        </p:blipFill>
        <p:spPr/>
      </p:pic>
      <p:sp>
        <p:nvSpPr>
          <p:cNvPr id="5" name="TextBox 4"/>
          <p:cNvSpPr txBox="1"/>
          <p:nvPr/>
        </p:nvSpPr>
        <p:spPr>
          <a:xfrm>
            <a:off x="2483768" y="4585692"/>
            <a:ext cx="3744416" cy="276999"/>
          </a:xfrm>
          <a:prstGeom prst="rect">
            <a:avLst/>
          </a:prstGeom>
          <a:noFill/>
        </p:spPr>
        <p:txBody>
          <a:bodyPr wrap="square" rtlCol="0">
            <a:spAutoFit/>
          </a:bodyPr>
          <a:lstStyle/>
          <a:p>
            <a:r>
              <a:rPr lang="en-US" sz="1200" dirty="0"/>
              <a:t>Source: </a:t>
            </a:r>
            <a:r>
              <a:rPr lang="en-US" sz="1200" dirty="0" err="1"/>
              <a:t>www.boundlessgeo.com</a:t>
            </a:r>
            <a:endParaRPr lang="en-US" sz="1200" dirty="0"/>
          </a:p>
        </p:txBody>
      </p:sp>
    </p:spTree>
    <p:extLst>
      <p:ext uri="{BB962C8B-B14F-4D97-AF65-F5344CB8AC3E}">
        <p14:creationId xmlns:p14="http://schemas.microsoft.com/office/powerpoint/2010/main" val="3400730377"/>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Research Question: Network Analysis</a:t>
            </a:r>
          </a:p>
        </p:txBody>
      </p:sp>
      <p:sp>
        <p:nvSpPr>
          <p:cNvPr id="3" name="Content Placeholder 2"/>
          <p:cNvSpPr>
            <a:spLocks noGrp="1"/>
          </p:cNvSpPr>
          <p:nvPr>
            <p:ph idx="1"/>
          </p:nvPr>
        </p:nvSpPr>
        <p:spPr/>
        <p:txBody>
          <a:bodyPr/>
          <a:lstStyle/>
          <a:p>
            <a:r>
              <a:rPr lang="en-US" dirty="0"/>
              <a:t>What did we select? </a:t>
            </a:r>
          </a:p>
          <a:p>
            <a:endParaRPr lang="en-US" dirty="0"/>
          </a:p>
          <a:p>
            <a:pPr marL="285750" indent="-285750">
              <a:buFont typeface="Arial"/>
              <a:buChar char="•"/>
            </a:pPr>
            <a:r>
              <a:rPr lang="en-US" dirty="0"/>
              <a:t>OSRM for final version </a:t>
            </a:r>
          </a:p>
          <a:p>
            <a:endParaRPr lang="en-US" dirty="0"/>
          </a:p>
          <a:p>
            <a:r>
              <a:rPr lang="en-US" dirty="0"/>
              <a:t>Why?</a:t>
            </a:r>
          </a:p>
          <a:p>
            <a:endParaRPr lang="en-US" dirty="0"/>
          </a:p>
          <a:p>
            <a:pPr marL="285750" indent="-285750">
              <a:buFont typeface="Arial"/>
              <a:buChar char="•"/>
            </a:pPr>
            <a:r>
              <a:rPr lang="en-US" dirty="0"/>
              <a:t>Fast performance </a:t>
            </a:r>
          </a:p>
          <a:p>
            <a:pPr marL="285750" indent="-285750">
              <a:buFont typeface="Arial"/>
              <a:buChar char="•"/>
            </a:pPr>
            <a:r>
              <a:rPr lang="en-US" dirty="0"/>
              <a:t>Simple to implement </a:t>
            </a:r>
          </a:p>
        </p:txBody>
      </p:sp>
    </p:spTree>
    <p:extLst>
      <p:ext uri="{BB962C8B-B14F-4D97-AF65-F5344CB8AC3E}">
        <p14:creationId xmlns:p14="http://schemas.microsoft.com/office/powerpoint/2010/main" val="2231357388"/>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 </a:t>
            </a:r>
          </a:p>
        </p:txBody>
      </p:sp>
      <p:pic>
        <p:nvPicPr>
          <p:cNvPr id="6" name="Content Placeholder 5" descr="Screen Shot 2017-01-19 at 9.19.08 am.png"/>
          <p:cNvPicPr>
            <a:picLocks noGrp="1" noChangeAspect="1"/>
          </p:cNvPicPr>
          <p:nvPr>
            <p:ph idx="1"/>
          </p:nvPr>
        </p:nvPicPr>
        <p:blipFill>
          <a:blip r:embed="rId3">
            <a:extLst>
              <a:ext uri="{28A0092B-C50C-407E-A947-70E740481C1C}">
                <a14:useLocalDpi xmlns:a14="http://schemas.microsoft.com/office/drawing/2010/main" val="0"/>
              </a:ext>
            </a:extLst>
          </a:blip>
          <a:srcRect l="952" r="952"/>
          <a:stretch>
            <a:fillRect/>
          </a:stretch>
        </p:blipFill>
        <p:spPr/>
      </p:pic>
    </p:spTree>
    <p:extLst>
      <p:ext uri="{BB962C8B-B14F-4D97-AF65-F5344CB8AC3E}">
        <p14:creationId xmlns:p14="http://schemas.microsoft.com/office/powerpoint/2010/main" val="42284565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Research Question: Remote Group Work </a:t>
            </a:r>
          </a:p>
        </p:txBody>
      </p:sp>
      <p:sp>
        <p:nvSpPr>
          <p:cNvPr id="3" name="Content Placeholder 2"/>
          <p:cNvSpPr>
            <a:spLocks noGrp="1"/>
          </p:cNvSpPr>
          <p:nvPr>
            <p:ph idx="1"/>
          </p:nvPr>
        </p:nvSpPr>
        <p:spPr/>
        <p:txBody>
          <a:bodyPr/>
          <a:lstStyle/>
          <a:p>
            <a:r>
              <a:rPr lang="en-US" dirty="0"/>
              <a:t>Theory </a:t>
            </a:r>
          </a:p>
          <a:p>
            <a:pPr marL="342900" indent="-342900">
              <a:buFont typeface="+mj-lt"/>
              <a:buAutoNum type="arabicPeriod"/>
            </a:pPr>
            <a:r>
              <a:rPr lang="en-US" dirty="0"/>
              <a:t>Communication</a:t>
            </a:r>
          </a:p>
          <a:p>
            <a:pPr marL="342900" indent="-342900">
              <a:buFont typeface="+mj-lt"/>
              <a:buAutoNum type="arabicPeriod"/>
            </a:pPr>
            <a:r>
              <a:rPr lang="en-US" dirty="0"/>
              <a:t>Report writing</a:t>
            </a:r>
          </a:p>
          <a:p>
            <a:pPr marL="342900" indent="-342900">
              <a:buFont typeface="+mj-lt"/>
              <a:buAutoNum type="arabicPeriod"/>
            </a:pPr>
            <a:r>
              <a:rPr lang="en-US" dirty="0"/>
              <a:t>File sharing </a:t>
            </a:r>
          </a:p>
          <a:p>
            <a:pPr marL="342900" indent="-342900">
              <a:buFont typeface="+mj-lt"/>
              <a:buAutoNum type="arabicPeriod"/>
            </a:pPr>
            <a:r>
              <a:rPr lang="lt-LT" dirty="0"/>
              <a:t>Project </a:t>
            </a:r>
            <a:r>
              <a:rPr lang="lt-LT" dirty="0" err="1"/>
              <a:t>management</a:t>
            </a:r>
            <a:endParaRPr lang="en-US" dirty="0"/>
          </a:p>
          <a:p>
            <a:pPr marL="342900" indent="-342900">
              <a:buFont typeface="+mj-lt"/>
              <a:buAutoNum type="arabicPeriod"/>
            </a:pPr>
            <a:endParaRPr lang="en-US" dirty="0"/>
          </a:p>
          <a:p>
            <a:endParaRPr lang="en-US" dirty="0"/>
          </a:p>
        </p:txBody>
      </p:sp>
      <p:pic>
        <p:nvPicPr>
          <p:cNvPr id="8" name="Picture 7" descr="fbmesseng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08104" y="2209428"/>
            <a:ext cx="2913112" cy="2913112"/>
          </a:xfrm>
          <a:prstGeom prst="rect">
            <a:avLst/>
          </a:prstGeom>
        </p:spPr>
      </p:pic>
      <p:pic>
        <p:nvPicPr>
          <p:cNvPr id="5" name="Picture 4" descr="Skype_std_use_logo_pos_col_rgb.jp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39952" y="2281436"/>
            <a:ext cx="5594456" cy="2464399"/>
          </a:xfrm>
          <a:prstGeom prst="rect">
            <a:avLst/>
          </a:prstGeom>
        </p:spPr>
      </p:pic>
      <p:pic>
        <p:nvPicPr>
          <p:cNvPr id="4" name="Picture 3" descr="5481.OneNote-logo_625AFCE4.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699792" y="1777380"/>
            <a:ext cx="3922028" cy="1589494"/>
          </a:xfrm>
          <a:prstGeom prst="rect">
            <a:avLst/>
          </a:prstGeom>
        </p:spPr>
      </p:pic>
      <p:pic>
        <p:nvPicPr>
          <p:cNvPr id="6" name="Picture 5" descr="googledocs.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72200" y="2137420"/>
            <a:ext cx="2332980" cy="2332980"/>
          </a:xfrm>
          <a:prstGeom prst="rect">
            <a:avLst/>
          </a:prstGeom>
        </p:spPr>
      </p:pic>
      <p:pic>
        <p:nvPicPr>
          <p:cNvPr id="7" name="Picture 6" descr="google-drive-logo-2014.jp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495568" y="2561270"/>
            <a:ext cx="3313106" cy="2209428"/>
          </a:xfrm>
          <a:prstGeom prst="rect">
            <a:avLst/>
          </a:prstGeom>
        </p:spPr>
      </p:pic>
      <p:pic>
        <p:nvPicPr>
          <p:cNvPr id="9" name="Picture 8" descr="dropboxlogo.jpg"/>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979712" y="2641476"/>
            <a:ext cx="2304256" cy="2304256"/>
          </a:xfrm>
          <a:prstGeom prst="rect">
            <a:avLst/>
          </a:prstGeom>
        </p:spPr>
      </p:pic>
    </p:spTree>
    <p:extLst>
      <p:ext uri="{BB962C8B-B14F-4D97-AF65-F5344CB8AC3E}">
        <p14:creationId xmlns:p14="http://schemas.microsoft.com/office/powerpoint/2010/main" val="42161041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Research Question: Remote Group Work </a:t>
            </a:r>
          </a:p>
        </p:txBody>
      </p:sp>
      <p:sp>
        <p:nvSpPr>
          <p:cNvPr id="3" name="Content Placeholder 2"/>
          <p:cNvSpPr>
            <a:spLocks noGrp="1"/>
          </p:cNvSpPr>
          <p:nvPr>
            <p:ph idx="1"/>
          </p:nvPr>
        </p:nvSpPr>
        <p:spPr/>
        <p:txBody>
          <a:bodyPr>
            <a:normAutofit/>
          </a:bodyPr>
          <a:lstStyle/>
          <a:p>
            <a:r>
              <a:rPr lang="en-US" dirty="0"/>
              <a:t>What did we select?</a:t>
            </a:r>
          </a:p>
          <a:p>
            <a:pPr marL="257175" indent="-257175">
              <a:buFont typeface="Arial" panose="020B0604020202020204" pitchFamily="34" charset="0"/>
              <a:buChar char="•"/>
            </a:pPr>
            <a:r>
              <a:rPr lang="en-US" u="sng" dirty="0"/>
              <a:t>Skype</a:t>
            </a:r>
            <a:r>
              <a:rPr lang="en-US" dirty="0"/>
              <a:t> or Facebook messenger (Video Chat)</a:t>
            </a:r>
          </a:p>
          <a:p>
            <a:pPr marL="257175" indent="-257175">
              <a:buFont typeface="Arial" panose="020B0604020202020204" pitchFamily="34" charset="0"/>
              <a:buChar char="•"/>
            </a:pPr>
            <a:r>
              <a:rPr lang="en-US" u="sng" dirty="0"/>
              <a:t>Google Docs </a:t>
            </a:r>
            <a:r>
              <a:rPr lang="en-US" dirty="0"/>
              <a:t>(shared Document)</a:t>
            </a:r>
          </a:p>
          <a:p>
            <a:pPr marL="257175" indent="-257175">
              <a:buFont typeface="Arial" panose="020B0604020202020204" pitchFamily="34" charset="0"/>
              <a:buChar char="•"/>
            </a:pPr>
            <a:r>
              <a:rPr lang="en-US" dirty="0"/>
              <a:t>File Sharing (</a:t>
            </a:r>
            <a:r>
              <a:rPr lang="en-US" u="sng" dirty="0"/>
              <a:t>Dropbox</a:t>
            </a:r>
            <a:r>
              <a:rPr lang="en-US" dirty="0"/>
              <a:t> or google drive)</a:t>
            </a:r>
          </a:p>
          <a:p>
            <a:pPr marL="257175" indent="-257175">
              <a:buFont typeface="Arial" panose="020B0604020202020204" pitchFamily="34" charset="0"/>
              <a:buChar char="•"/>
            </a:pPr>
            <a:r>
              <a:rPr lang="en-US" u="sng" dirty="0"/>
              <a:t>Microsoft OneNote</a:t>
            </a:r>
            <a:r>
              <a:rPr lang="en-US" dirty="0"/>
              <a:t>. </a:t>
            </a:r>
          </a:p>
          <a:p>
            <a:r>
              <a:rPr lang="en-US" dirty="0"/>
              <a:t>Why?</a:t>
            </a:r>
          </a:p>
          <a:p>
            <a:pPr marL="257175" indent="-257175">
              <a:buFont typeface="Arial" panose="020B0604020202020204" pitchFamily="34" charset="0"/>
              <a:buChar char="•"/>
            </a:pPr>
            <a:r>
              <a:rPr lang="en-GB" dirty="0"/>
              <a:t>Skype </a:t>
            </a:r>
          </a:p>
          <a:p>
            <a:pPr marL="257175" indent="-257175">
              <a:buFont typeface="Arial" panose="020B0604020202020204" pitchFamily="34" charset="0"/>
              <a:buChar char="•"/>
            </a:pPr>
            <a:r>
              <a:rPr lang="en-GB" dirty="0"/>
              <a:t>Google Docs</a:t>
            </a:r>
            <a:endParaRPr lang="en-US" dirty="0"/>
          </a:p>
          <a:p>
            <a:pPr marL="257175" indent="-257175">
              <a:buFont typeface="Arial" panose="020B0604020202020204" pitchFamily="34" charset="0"/>
              <a:buChar char="•"/>
            </a:pPr>
            <a:r>
              <a:rPr lang="en-US" dirty="0"/>
              <a:t>Microsoft one note. </a:t>
            </a:r>
          </a:p>
        </p:txBody>
      </p:sp>
    </p:spTree>
    <p:extLst>
      <p:ext uri="{BB962C8B-B14F-4D97-AF65-F5344CB8AC3E}">
        <p14:creationId xmlns:p14="http://schemas.microsoft.com/office/powerpoint/2010/main" val="3890576460"/>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TSPF Application </a:t>
            </a:r>
          </a:p>
        </p:txBody>
      </p:sp>
      <p:pic>
        <p:nvPicPr>
          <p:cNvPr id="4" name="Content Placeholder 3" descr="Screen Shot 2017-01-18 at 8.44.56 pm.png"/>
          <p:cNvPicPr>
            <a:picLocks noGrp="1" noChangeAspect="1"/>
          </p:cNvPicPr>
          <p:nvPr>
            <p:ph idx="1"/>
          </p:nvPr>
        </p:nvPicPr>
        <p:blipFill>
          <a:blip r:embed="rId3">
            <a:extLst>
              <a:ext uri="{28A0092B-C50C-407E-A947-70E740481C1C}">
                <a14:useLocalDpi xmlns:a14="http://schemas.microsoft.com/office/drawing/2010/main" val="0"/>
              </a:ext>
            </a:extLst>
          </a:blip>
          <a:srcRect t="11121" b="11121"/>
          <a:stretch>
            <a:fillRect/>
          </a:stretch>
        </p:blipFill>
        <p:spPr>
          <a:xfrm>
            <a:off x="1115616" y="1333504"/>
            <a:ext cx="7571184" cy="3190736"/>
          </a:xfrm>
        </p:spPr>
      </p:pic>
    </p:spTree>
    <p:extLst>
      <p:ext uri="{BB962C8B-B14F-4D97-AF65-F5344CB8AC3E}">
        <p14:creationId xmlns:p14="http://schemas.microsoft.com/office/powerpoint/2010/main" val="2822384175"/>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TSPF: Development</a:t>
            </a:r>
          </a:p>
        </p:txBody>
      </p:sp>
      <p:sp>
        <p:nvSpPr>
          <p:cNvPr id="3" name="Content Placeholder 2"/>
          <p:cNvSpPr>
            <a:spLocks noGrp="1"/>
          </p:cNvSpPr>
          <p:nvPr>
            <p:ph idx="1"/>
          </p:nvPr>
        </p:nvSpPr>
        <p:spPr/>
        <p:txBody>
          <a:bodyPr/>
          <a:lstStyle/>
          <a:p>
            <a:r>
              <a:rPr lang="en-US" dirty="0"/>
              <a:t>How did we create this application? </a:t>
            </a:r>
          </a:p>
          <a:p>
            <a:endParaRPr lang="en-US" dirty="0"/>
          </a:p>
          <a:p>
            <a:r>
              <a:rPr lang="en-US" dirty="0"/>
              <a:t>Version 1 – Simple representation of data (4 Train stations, Sales, Cadastral).</a:t>
            </a:r>
          </a:p>
          <a:p>
            <a:r>
              <a:rPr lang="en-US" dirty="0"/>
              <a:t>Version 2 – Euclidian Buffer Zones (calculated on walking speed of 5km/h).</a:t>
            </a:r>
          </a:p>
          <a:p>
            <a:r>
              <a:rPr lang="en-US" dirty="0"/>
              <a:t>Version 3 – Isochrones (GRASS), Data filtering and preparation. </a:t>
            </a:r>
            <a:endParaRPr lang="lt-LT" dirty="0"/>
          </a:p>
          <a:p>
            <a:r>
              <a:rPr lang="en-US" dirty="0"/>
              <a:t>Version</a:t>
            </a:r>
            <a:r>
              <a:rPr lang="lt-LT" dirty="0"/>
              <a:t> 4 – T</a:t>
            </a:r>
            <a:r>
              <a:rPr lang="en-GB" dirty="0"/>
              <a:t>he final application</a:t>
            </a:r>
            <a:r>
              <a:rPr lang="lt-LT" dirty="0"/>
              <a:t> </a:t>
            </a:r>
            <a:r>
              <a:rPr lang="lt-LT" dirty="0" err="1"/>
              <a:t>with</a:t>
            </a:r>
            <a:r>
              <a:rPr lang="lt-LT" dirty="0"/>
              <a:t> </a:t>
            </a:r>
            <a:r>
              <a:rPr lang="lt-LT" dirty="0" err="1"/>
              <a:t>routing</a:t>
            </a:r>
            <a:endParaRPr lang="en-US" dirty="0"/>
          </a:p>
        </p:txBody>
      </p:sp>
    </p:spTree>
    <p:extLst>
      <p:ext uri="{BB962C8B-B14F-4D97-AF65-F5344CB8AC3E}">
        <p14:creationId xmlns:p14="http://schemas.microsoft.com/office/powerpoint/2010/main" val="500297201"/>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Version 1 </a:t>
            </a:r>
          </a:p>
        </p:txBody>
      </p:sp>
      <p:pic>
        <p:nvPicPr>
          <p:cNvPr id="6" name="Content Placeholder 5" descr="version1.png"/>
          <p:cNvPicPr>
            <a:picLocks noGrp="1" noChangeAspect="1"/>
          </p:cNvPicPr>
          <p:nvPr>
            <p:ph idx="1"/>
          </p:nvPr>
        </p:nvPicPr>
        <p:blipFill>
          <a:blip r:embed="rId3">
            <a:extLst>
              <a:ext uri="{28A0092B-C50C-407E-A947-70E740481C1C}">
                <a14:useLocalDpi xmlns:a14="http://schemas.microsoft.com/office/drawing/2010/main" val="0"/>
              </a:ext>
            </a:extLst>
          </a:blip>
          <a:srcRect l="-30386" r="-30386"/>
          <a:stretch>
            <a:fillRect/>
          </a:stretch>
        </p:blipFill>
        <p:spPr>
          <a:xfrm>
            <a:off x="457200" y="1333500"/>
            <a:ext cx="8229600" cy="3468688"/>
          </a:xfrm>
        </p:spPr>
      </p:pic>
    </p:spTree>
    <p:extLst>
      <p:ext uri="{BB962C8B-B14F-4D97-AF65-F5344CB8AC3E}">
        <p14:creationId xmlns:p14="http://schemas.microsoft.com/office/powerpoint/2010/main" val="585060803"/>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Version 1</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857299580"/>
              </p:ext>
            </p:extLst>
          </p:nvPr>
        </p:nvGraphicFramePr>
        <p:xfrm>
          <a:off x="457200" y="1333503"/>
          <a:ext cx="8229600" cy="34682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52080367"/>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Version 2</a:t>
            </a:r>
          </a:p>
        </p:txBody>
      </p:sp>
      <p:pic>
        <p:nvPicPr>
          <p:cNvPr id="4" name="Turinio vietos rezervavimo ženklas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55576" y="1213040"/>
            <a:ext cx="3599260" cy="3600980"/>
          </a:xfrm>
        </p:spPr>
      </p:pic>
      <p:pic>
        <p:nvPicPr>
          <p:cNvPr id="5" name="Paveikslėlis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39952" y="1213040"/>
            <a:ext cx="4823498" cy="3600980"/>
          </a:xfrm>
          <a:prstGeom prst="rect">
            <a:avLst/>
          </a:prstGeom>
        </p:spPr>
      </p:pic>
    </p:spTree>
    <p:extLst>
      <p:ext uri="{BB962C8B-B14F-4D97-AF65-F5344CB8AC3E}">
        <p14:creationId xmlns:p14="http://schemas.microsoft.com/office/powerpoint/2010/main" val="4066597600"/>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Version 3</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3405799736"/>
              </p:ext>
            </p:extLst>
          </p:nvPr>
        </p:nvGraphicFramePr>
        <p:xfrm>
          <a:off x="455510" y="1176304"/>
          <a:ext cx="5761421" cy="2545225"/>
        </p:xfrm>
        <a:graphic>
          <a:graphicData uri="http://schemas.openxmlformats.org/drawingml/2006/table">
            <a:tbl>
              <a:tblPr/>
              <a:tblGrid>
                <a:gridCol w="1884668">
                  <a:extLst>
                    <a:ext uri="{9D8B030D-6E8A-4147-A177-3AD203B41FA5}">
                      <a16:colId xmlns:a16="http://schemas.microsoft.com/office/drawing/2014/main" val="1781843566"/>
                    </a:ext>
                  </a:extLst>
                </a:gridCol>
                <a:gridCol w="1972554">
                  <a:extLst>
                    <a:ext uri="{9D8B030D-6E8A-4147-A177-3AD203B41FA5}">
                      <a16:colId xmlns:a16="http://schemas.microsoft.com/office/drawing/2014/main" val="48292999"/>
                    </a:ext>
                  </a:extLst>
                </a:gridCol>
                <a:gridCol w="1904199">
                  <a:extLst>
                    <a:ext uri="{9D8B030D-6E8A-4147-A177-3AD203B41FA5}">
                      <a16:colId xmlns:a16="http://schemas.microsoft.com/office/drawing/2014/main" val="681886563"/>
                    </a:ext>
                  </a:extLst>
                </a:gridCol>
              </a:tblGrid>
              <a:tr h="354491">
                <a:tc>
                  <a:txBody>
                    <a:bodyPr/>
                    <a:lstStyle/>
                    <a:p>
                      <a:pPr algn="just">
                        <a:lnSpc>
                          <a:spcPct val="115000"/>
                        </a:lnSpc>
                        <a:spcAft>
                          <a:spcPts val="0"/>
                        </a:spcAft>
                      </a:pPr>
                      <a:r>
                        <a:rPr lang="en-GB" sz="1200" b="1" dirty="0">
                          <a:solidFill>
                            <a:srgbClr val="000000"/>
                          </a:solidFill>
                          <a:effectLst/>
                          <a:latin typeface="Times New Roman" panose="02020603050405020304" pitchFamily="18" charset="0"/>
                          <a:ea typeface="Times New Roman" panose="02020603050405020304" pitchFamily="18" charset="0"/>
                        </a:rPr>
                        <a:t>Dataset</a:t>
                      </a:r>
                      <a:endParaRPr lang="en-GB" sz="1200" dirty="0">
                        <a:solidFill>
                          <a:srgbClr val="000000"/>
                        </a:solidFill>
                        <a:effectLst/>
                        <a:latin typeface="Times New Roman" panose="02020603050405020304" pitchFamily="18" charset="0"/>
                        <a:ea typeface="Times New Roman" panose="02020603050405020304" pitchFamily="18" charset="0"/>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15000"/>
                        </a:lnSpc>
                        <a:spcAft>
                          <a:spcPts val="0"/>
                        </a:spcAft>
                      </a:pPr>
                      <a:r>
                        <a:rPr lang="en-GB" sz="1200" b="1">
                          <a:solidFill>
                            <a:srgbClr val="000000"/>
                          </a:solidFill>
                          <a:effectLst/>
                          <a:latin typeface="Times New Roman" panose="02020603050405020304" pitchFamily="18" charset="0"/>
                          <a:ea typeface="Times New Roman" panose="02020603050405020304" pitchFamily="18" charset="0"/>
                        </a:rPr>
                        <a:t>Provider</a:t>
                      </a:r>
                      <a:endParaRPr lang="en-GB" sz="1200">
                        <a:solidFill>
                          <a:srgbClr val="000000"/>
                        </a:solidFill>
                        <a:effectLst/>
                        <a:latin typeface="Times New Roman" panose="02020603050405020304" pitchFamily="18" charset="0"/>
                        <a:ea typeface="Times New Roman" panose="02020603050405020304" pitchFamily="18" charset="0"/>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15000"/>
                        </a:lnSpc>
                        <a:spcAft>
                          <a:spcPts val="0"/>
                        </a:spcAft>
                      </a:pPr>
                      <a:r>
                        <a:rPr lang="en-GB" sz="1200" b="1">
                          <a:solidFill>
                            <a:srgbClr val="000000"/>
                          </a:solidFill>
                          <a:effectLst/>
                          <a:latin typeface="Times New Roman" panose="02020603050405020304" pitchFamily="18" charset="0"/>
                          <a:ea typeface="Times New Roman" panose="02020603050405020304" pitchFamily="18" charset="0"/>
                        </a:rPr>
                        <a:t>Usage</a:t>
                      </a:r>
                      <a:endParaRPr lang="en-GB" sz="1200">
                        <a:solidFill>
                          <a:srgbClr val="000000"/>
                        </a:solidFill>
                        <a:effectLst/>
                        <a:latin typeface="Times New Roman" panose="02020603050405020304" pitchFamily="18" charset="0"/>
                        <a:ea typeface="Times New Roman" panose="02020603050405020304" pitchFamily="18" charset="0"/>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14549612"/>
                  </a:ext>
                </a:extLst>
              </a:tr>
              <a:tr h="373178">
                <a:tc>
                  <a:txBody>
                    <a:bodyPr/>
                    <a:lstStyle/>
                    <a:p>
                      <a:pPr algn="just">
                        <a:lnSpc>
                          <a:spcPct val="115000"/>
                        </a:lnSpc>
                        <a:spcAft>
                          <a:spcPts val="0"/>
                        </a:spcAft>
                      </a:pPr>
                      <a:r>
                        <a:rPr lang="en-GB" sz="1200">
                          <a:solidFill>
                            <a:srgbClr val="000000"/>
                          </a:solidFill>
                          <a:effectLst/>
                          <a:latin typeface="Times New Roman" panose="02020603050405020304" pitchFamily="18" charset="0"/>
                          <a:ea typeface="Times New Roman" panose="02020603050405020304" pitchFamily="18" charset="0"/>
                        </a:rPr>
                        <a:t>Streets</a:t>
                      </a: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15000"/>
                        </a:lnSpc>
                        <a:spcAft>
                          <a:spcPts val="0"/>
                        </a:spcAft>
                      </a:pPr>
                      <a:r>
                        <a:rPr lang="en-GB" sz="1200">
                          <a:solidFill>
                            <a:srgbClr val="000000"/>
                          </a:solidFill>
                          <a:effectLst/>
                          <a:latin typeface="Times New Roman" panose="02020603050405020304" pitchFamily="18" charset="0"/>
                          <a:ea typeface="Times New Roman" panose="02020603050405020304" pitchFamily="18" charset="0"/>
                        </a:rPr>
                        <a:t>Openstreetmap (Mapzen)</a:t>
                      </a: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15000"/>
                        </a:lnSpc>
                        <a:spcAft>
                          <a:spcPts val="0"/>
                        </a:spcAft>
                      </a:pPr>
                      <a:r>
                        <a:rPr lang="en-GB" sz="1200">
                          <a:solidFill>
                            <a:srgbClr val="000000"/>
                          </a:solidFill>
                          <a:effectLst/>
                          <a:latin typeface="Times New Roman" panose="02020603050405020304" pitchFamily="18" charset="0"/>
                          <a:ea typeface="Times New Roman" panose="02020603050405020304" pitchFamily="18" charset="0"/>
                        </a:rPr>
                        <a:t>Creation of Isochrones</a:t>
                      </a: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46040036"/>
                  </a:ext>
                </a:extLst>
              </a:tr>
              <a:tr h="605852">
                <a:tc>
                  <a:txBody>
                    <a:bodyPr/>
                    <a:lstStyle/>
                    <a:p>
                      <a:pPr algn="just">
                        <a:lnSpc>
                          <a:spcPct val="115000"/>
                        </a:lnSpc>
                        <a:spcAft>
                          <a:spcPts val="0"/>
                        </a:spcAft>
                      </a:pPr>
                      <a:r>
                        <a:rPr lang="en-GB" sz="1200">
                          <a:solidFill>
                            <a:srgbClr val="000000"/>
                          </a:solidFill>
                          <a:effectLst/>
                          <a:latin typeface="Times New Roman" panose="02020603050405020304" pitchFamily="18" charset="0"/>
                          <a:ea typeface="Times New Roman" panose="02020603050405020304" pitchFamily="18" charset="0"/>
                        </a:rPr>
                        <a:t>Digital Cadastral Database (DCDB)</a:t>
                      </a: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15000"/>
                        </a:lnSpc>
                        <a:spcAft>
                          <a:spcPts val="0"/>
                        </a:spcAft>
                      </a:pPr>
                      <a:r>
                        <a:rPr lang="en-GB" sz="1200">
                          <a:solidFill>
                            <a:srgbClr val="000000"/>
                          </a:solidFill>
                          <a:effectLst/>
                          <a:latin typeface="Times New Roman" panose="02020603050405020304" pitchFamily="18" charset="0"/>
                          <a:ea typeface="Times New Roman" panose="02020603050405020304" pitchFamily="18" charset="0"/>
                        </a:rPr>
                        <a:t>Queensland Government Spatial Catalogue</a:t>
                      </a: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15000"/>
                        </a:lnSpc>
                        <a:spcAft>
                          <a:spcPts val="0"/>
                        </a:spcAft>
                      </a:pPr>
                      <a:r>
                        <a:rPr lang="en-GB" sz="1200">
                          <a:solidFill>
                            <a:srgbClr val="000000"/>
                          </a:solidFill>
                          <a:effectLst/>
                          <a:latin typeface="Times New Roman" panose="02020603050405020304" pitchFamily="18" charset="0"/>
                          <a:ea typeface="Times New Roman" panose="02020603050405020304" pitchFamily="18" charset="0"/>
                        </a:rPr>
                        <a:t>Creation and Display of Isochrones</a:t>
                      </a: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7359369"/>
                  </a:ext>
                </a:extLst>
              </a:tr>
              <a:tr h="605852">
                <a:tc>
                  <a:txBody>
                    <a:bodyPr/>
                    <a:lstStyle/>
                    <a:p>
                      <a:pPr algn="just">
                        <a:lnSpc>
                          <a:spcPct val="115000"/>
                        </a:lnSpc>
                        <a:spcAft>
                          <a:spcPts val="0"/>
                        </a:spcAft>
                      </a:pPr>
                      <a:r>
                        <a:rPr lang="en-GB" sz="1200">
                          <a:solidFill>
                            <a:srgbClr val="000000"/>
                          </a:solidFill>
                          <a:effectLst/>
                          <a:latin typeface="Times New Roman" panose="02020603050405020304" pitchFamily="18" charset="0"/>
                          <a:ea typeface="Times New Roman" panose="02020603050405020304" pitchFamily="18" charset="0"/>
                        </a:rPr>
                        <a:t>Railway Stations</a:t>
                      </a: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15000"/>
                        </a:lnSpc>
                        <a:spcAft>
                          <a:spcPts val="0"/>
                        </a:spcAft>
                      </a:pPr>
                      <a:r>
                        <a:rPr lang="en-GB" sz="1200">
                          <a:solidFill>
                            <a:srgbClr val="000000"/>
                          </a:solidFill>
                          <a:effectLst/>
                          <a:latin typeface="Times New Roman" panose="02020603050405020304" pitchFamily="18" charset="0"/>
                          <a:ea typeface="Times New Roman" panose="02020603050405020304" pitchFamily="18" charset="0"/>
                        </a:rPr>
                        <a:t>Queensland Government Spatial Catalogue</a:t>
                      </a: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15000"/>
                        </a:lnSpc>
                        <a:spcAft>
                          <a:spcPts val="0"/>
                        </a:spcAft>
                      </a:pPr>
                      <a:r>
                        <a:rPr lang="en-GB" sz="1200">
                          <a:solidFill>
                            <a:srgbClr val="000000"/>
                          </a:solidFill>
                          <a:effectLst/>
                          <a:latin typeface="Times New Roman" panose="02020603050405020304" pitchFamily="18" charset="0"/>
                          <a:ea typeface="Times New Roman" panose="02020603050405020304" pitchFamily="18" charset="0"/>
                        </a:rPr>
                        <a:t>Display of Railway Stations</a:t>
                      </a: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30504055"/>
                  </a:ext>
                </a:extLst>
              </a:tr>
              <a:tr h="605852">
                <a:tc>
                  <a:txBody>
                    <a:bodyPr/>
                    <a:lstStyle/>
                    <a:p>
                      <a:pPr algn="just">
                        <a:lnSpc>
                          <a:spcPct val="115000"/>
                        </a:lnSpc>
                        <a:spcAft>
                          <a:spcPts val="0"/>
                        </a:spcAft>
                      </a:pPr>
                      <a:r>
                        <a:rPr lang="en-GB" sz="1200" dirty="0">
                          <a:solidFill>
                            <a:srgbClr val="000000"/>
                          </a:solidFill>
                          <a:effectLst/>
                          <a:latin typeface="Times New Roman" panose="02020603050405020304" pitchFamily="18" charset="0"/>
                          <a:ea typeface="Times New Roman" panose="02020603050405020304" pitchFamily="18" charset="0"/>
                        </a:rPr>
                        <a:t>Suburb Boundaries</a:t>
                      </a: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15000"/>
                        </a:lnSpc>
                        <a:spcAft>
                          <a:spcPts val="0"/>
                        </a:spcAft>
                      </a:pPr>
                      <a:r>
                        <a:rPr lang="en-GB" sz="1200">
                          <a:solidFill>
                            <a:srgbClr val="000000"/>
                          </a:solidFill>
                          <a:effectLst/>
                          <a:latin typeface="Times New Roman" panose="02020603050405020304" pitchFamily="18" charset="0"/>
                          <a:ea typeface="Times New Roman" panose="02020603050405020304" pitchFamily="18" charset="0"/>
                        </a:rPr>
                        <a:t>Australian Bureau of Statistics</a:t>
                      </a: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15000"/>
                        </a:lnSpc>
                        <a:spcAft>
                          <a:spcPts val="0"/>
                        </a:spcAft>
                      </a:pPr>
                      <a:r>
                        <a:rPr lang="en-GB" sz="1200" dirty="0">
                          <a:solidFill>
                            <a:srgbClr val="000000"/>
                          </a:solidFill>
                          <a:effectLst/>
                          <a:latin typeface="Times New Roman" panose="02020603050405020304" pitchFamily="18" charset="0"/>
                          <a:ea typeface="Times New Roman" panose="02020603050405020304" pitchFamily="18" charset="0"/>
                        </a:rPr>
                        <a:t>Data filtering and preparation</a:t>
                      </a: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97997087"/>
                  </a:ext>
                </a:extLst>
              </a:tr>
            </a:tbl>
          </a:graphicData>
        </a:graphic>
      </p:graphicFrame>
      <p:pic>
        <p:nvPicPr>
          <p:cNvPr id="6" name="image16.png"/>
          <p:cNvPicPr/>
          <p:nvPr/>
        </p:nvPicPr>
        <p:blipFill>
          <a:blip r:embed="rId3"/>
          <a:srcRect/>
          <a:stretch>
            <a:fillRect/>
          </a:stretch>
        </p:blipFill>
        <p:spPr>
          <a:xfrm>
            <a:off x="4346263" y="1921396"/>
            <a:ext cx="4330824" cy="2891589"/>
          </a:xfrm>
          <a:prstGeom prst="rect">
            <a:avLst/>
          </a:prstGeom>
          <a:ln/>
        </p:spPr>
      </p:pic>
    </p:spTree>
    <p:extLst>
      <p:ext uri="{BB962C8B-B14F-4D97-AF65-F5344CB8AC3E}">
        <p14:creationId xmlns:p14="http://schemas.microsoft.com/office/powerpoint/2010/main" val="33269519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Version 3</a:t>
            </a:r>
          </a:p>
        </p:txBody>
      </p:sp>
      <p:pic>
        <p:nvPicPr>
          <p:cNvPr id="4" name="Content Placeholder 3"/>
          <p:cNvPicPr>
            <a:picLocks noGrp="1" noChangeAspect="1"/>
          </p:cNvPicPr>
          <p:nvPr>
            <p:ph idx="1"/>
          </p:nvPr>
        </p:nvPicPr>
        <p:blipFill>
          <a:blip r:embed="rId3"/>
          <a:stretch>
            <a:fillRect/>
          </a:stretch>
        </p:blipFill>
        <p:spPr>
          <a:xfrm>
            <a:off x="107504" y="1417339"/>
            <a:ext cx="4960438" cy="3261658"/>
          </a:xfrm>
          <a:prstGeom prst="rect">
            <a:avLst/>
          </a:prstGeom>
        </p:spPr>
      </p:pic>
      <p:pic>
        <p:nvPicPr>
          <p:cNvPr id="5" name="image44.png"/>
          <p:cNvPicPr/>
          <p:nvPr/>
        </p:nvPicPr>
        <p:blipFill>
          <a:blip r:embed="rId4"/>
          <a:srcRect/>
          <a:stretch>
            <a:fillRect/>
          </a:stretch>
        </p:blipFill>
        <p:spPr>
          <a:xfrm>
            <a:off x="5220072" y="1081255"/>
            <a:ext cx="3590925" cy="3933825"/>
          </a:xfrm>
          <a:prstGeom prst="rect">
            <a:avLst/>
          </a:prstGeom>
          <a:ln/>
        </p:spPr>
      </p:pic>
    </p:spTree>
    <p:extLst>
      <p:ext uri="{BB962C8B-B14F-4D97-AF65-F5344CB8AC3E}">
        <p14:creationId xmlns:p14="http://schemas.microsoft.com/office/powerpoint/2010/main" val="32628056"/>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Version 3</a:t>
            </a:r>
          </a:p>
        </p:txBody>
      </p:sp>
      <p:pic>
        <p:nvPicPr>
          <p:cNvPr id="5" name="Content Placeholder 4"/>
          <p:cNvPicPr>
            <a:picLocks noGrp="1" noChangeAspect="1"/>
          </p:cNvPicPr>
          <p:nvPr>
            <p:ph idx="1"/>
          </p:nvPr>
        </p:nvPicPr>
        <p:blipFill>
          <a:blip r:embed="rId3"/>
          <a:stretch>
            <a:fillRect/>
          </a:stretch>
        </p:blipFill>
        <p:spPr>
          <a:xfrm>
            <a:off x="1619672" y="1057300"/>
            <a:ext cx="5724674" cy="3473171"/>
          </a:xfrm>
          <a:prstGeom prst="rect">
            <a:avLst/>
          </a:prstGeom>
        </p:spPr>
      </p:pic>
    </p:spTree>
    <p:extLst>
      <p:ext uri="{BB962C8B-B14F-4D97-AF65-F5344CB8AC3E}">
        <p14:creationId xmlns:p14="http://schemas.microsoft.com/office/powerpoint/2010/main" val="2319170328"/>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a:t>
            </a:r>
          </a:p>
        </p:txBody>
      </p:sp>
      <p:sp>
        <p:nvSpPr>
          <p:cNvPr id="3" name="Content Placeholder 2"/>
          <p:cNvSpPr>
            <a:spLocks noGrp="1"/>
          </p:cNvSpPr>
          <p:nvPr>
            <p:ph idx="1"/>
          </p:nvPr>
        </p:nvSpPr>
        <p:spPr/>
        <p:txBody>
          <a:bodyPr/>
          <a:lstStyle/>
          <a:p>
            <a:r>
              <a:rPr lang="en-US" dirty="0"/>
              <a:t>We want to help citizens find property within walking distance of train stations!</a:t>
            </a:r>
          </a:p>
          <a:p>
            <a:endParaRPr lang="en-US" dirty="0"/>
          </a:p>
          <a:p>
            <a:r>
              <a:rPr lang="en-US" dirty="0"/>
              <a:t>Why? </a:t>
            </a:r>
          </a:p>
          <a:p>
            <a:endParaRPr lang="en-US" dirty="0"/>
          </a:p>
          <a:p>
            <a:r>
              <a:rPr lang="en-US" dirty="0"/>
              <a:t>Because of: </a:t>
            </a:r>
          </a:p>
          <a:p>
            <a:pPr marL="342900" indent="-342900">
              <a:buFont typeface="+mj-lt"/>
              <a:buAutoNum type="arabicPeriod"/>
            </a:pPr>
            <a:r>
              <a:rPr lang="en-US" dirty="0"/>
              <a:t>Financial</a:t>
            </a:r>
          </a:p>
          <a:p>
            <a:pPr marL="342900" indent="-342900">
              <a:buFont typeface="+mj-lt"/>
              <a:buAutoNum type="arabicPeriod"/>
            </a:pPr>
            <a:r>
              <a:rPr lang="en-US" dirty="0"/>
              <a:t>Lifestyle and housing mobility</a:t>
            </a:r>
          </a:p>
          <a:p>
            <a:pPr marL="342900" indent="-342900">
              <a:buFont typeface="+mj-lt"/>
              <a:buAutoNum type="arabicPeriod"/>
            </a:pPr>
            <a:r>
              <a:rPr lang="en-US" dirty="0"/>
              <a:t>Environmental </a:t>
            </a:r>
          </a:p>
        </p:txBody>
      </p:sp>
    </p:spTree>
    <p:extLst>
      <p:ext uri="{BB962C8B-B14F-4D97-AF65-F5344CB8AC3E}">
        <p14:creationId xmlns:p14="http://schemas.microsoft.com/office/powerpoint/2010/main" val="31454628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Version 3</a:t>
            </a:r>
          </a:p>
        </p:txBody>
      </p:sp>
      <p:pic>
        <p:nvPicPr>
          <p:cNvPr id="4" name="Content Placeholder 3"/>
          <p:cNvPicPr>
            <a:picLocks noGrp="1" noChangeAspect="1"/>
          </p:cNvPicPr>
          <p:nvPr>
            <p:ph idx="1"/>
          </p:nvPr>
        </p:nvPicPr>
        <p:blipFill>
          <a:blip r:embed="rId3"/>
          <a:stretch>
            <a:fillRect/>
          </a:stretch>
        </p:blipFill>
        <p:spPr>
          <a:xfrm>
            <a:off x="1935937" y="985292"/>
            <a:ext cx="5272125" cy="3720106"/>
          </a:xfrm>
          <a:prstGeom prst="rect">
            <a:avLst/>
          </a:prstGeom>
        </p:spPr>
      </p:pic>
    </p:spTree>
    <p:extLst>
      <p:ext uri="{BB962C8B-B14F-4D97-AF65-F5344CB8AC3E}">
        <p14:creationId xmlns:p14="http://schemas.microsoft.com/office/powerpoint/2010/main" val="1128750793"/>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Final Application </a:t>
            </a:r>
          </a:p>
        </p:txBody>
      </p:sp>
      <p:sp>
        <p:nvSpPr>
          <p:cNvPr id="3" name="Content Placeholder 2"/>
          <p:cNvSpPr>
            <a:spLocks noGrp="1"/>
          </p:cNvSpPr>
          <p:nvPr>
            <p:ph idx="1"/>
          </p:nvPr>
        </p:nvSpPr>
        <p:spPr/>
        <p:txBody>
          <a:bodyPr/>
          <a:lstStyle/>
          <a:p>
            <a:pPr marL="285750" indent="-285750">
              <a:buFont typeface="Arial" panose="020B0604020202020204" pitchFamily="34" charset="0"/>
              <a:buChar char="•"/>
            </a:pPr>
            <a:r>
              <a:rPr lang="en-GB" dirty="0"/>
              <a:t>The final application provides the majority of the functionality that we have set out to implement at the beginning of the project.</a:t>
            </a:r>
          </a:p>
          <a:p>
            <a:pPr marL="285750" indent="-285750">
              <a:buFont typeface="Arial" panose="020B0604020202020204" pitchFamily="34" charset="0"/>
              <a:buChar char="•"/>
            </a:pPr>
            <a:r>
              <a:rPr lang="en-GB" dirty="0"/>
              <a:t>Which is an application that locates houses for sale within a chosen walking distance of a selected train station. </a:t>
            </a:r>
          </a:p>
          <a:p>
            <a:pPr marL="285750" indent="-285750">
              <a:buFont typeface="Arial" panose="020B0604020202020204" pitchFamily="34" charset="0"/>
              <a:buChar char="•"/>
            </a:pPr>
            <a:r>
              <a:rPr lang="en-GB" dirty="0"/>
              <a:t>Demo</a:t>
            </a:r>
          </a:p>
          <a:p>
            <a:endParaRPr lang="en-GB" dirty="0"/>
          </a:p>
        </p:txBody>
      </p:sp>
    </p:spTree>
    <p:extLst>
      <p:ext uri="{BB962C8B-B14F-4D97-AF65-F5344CB8AC3E}">
        <p14:creationId xmlns:p14="http://schemas.microsoft.com/office/powerpoint/2010/main" val="1766094834"/>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TSPF: Strengths and Limitations</a:t>
            </a:r>
            <a:r>
              <a:rPr lang="lt-LT" dirty="0"/>
              <a:t> </a:t>
            </a:r>
            <a:endParaRPr lang="en-US" dirty="0"/>
          </a:p>
        </p:txBody>
      </p:sp>
      <p:sp>
        <p:nvSpPr>
          <p:cNvPr id="3" name="Content Placeholder 2"/>
          <p:cNvSpPr>
            <a:spLocks noGrp="1"/>
          </p:cNvSpPr>
          <p:nvPr>
            <p:ph idx="1"/>
          </p:nvPr>
        </p:nvSpPr>
        <p:spPr/>
        <p:txBody>
          <a:bodyPr/>
          <a:lstStyle/>
          <a:p>
            <a:r>
              <a:rPr lang="en-GB" dirty="0"/>
              <a:t>Weaknesses : </a:t>
            </a:r>
          </a:p>
          <a:p>
            <a:pPr marL="285750" indent="-285750">
              <a:buFont typeface="Arial" panose="020B0604020202020204" pitchFamily="34" charset="0"/>
              <a:buChar char="•"/>
            </a:pPr>
            <a:r>
              <a:rPr lang="en-GB" dirty="0"/>
              <a:t>The current search options are limited to searching by location (e.g. suburb or city) rather than location relative to other points of interest. </a:t>
            </a:r>
          </a:p>
          <a:p>
            <a:pPr marL="285750" indent="-285750">
              <a:buFont typeface="Arial" panose="020B0604020202020204" pitchFamily="34" charset="0"/>
              <a:buChar char="•"/>
            </a:pPr>
            <a:r>
              <a:rPr lang="en-GB" dirty="0"/>
              <a:t>no live sales data, hyper localized, and is only focused on train stations</a:t>
            </a:r>
            <a:endParaRPr lang="lt-LT" dirty="0"/>
          </a:p>
          <a:p>
            <a:pPr marL="285750" indent="-285750">
              <a:buFont typeface="Arial" panose="020B0604020202020204" pitchFamily="34" charset="0"/>
              <a:buChar char="•"/>
            </a:pPr>
            <a:r>
              <a:rPr lang="lt-LT" dirty="0" err="1"/>
              <a:t>No</a:t>
            </a:r>
            <a:r>
              <a:rPr lang="lt-LT" dirty="0"/>
              <a:t> </a:t>
            </a:r>
            <a:r>
              <a:rPr lang="lt-LT" dirty="0" err="1"/>
              <a:t>information</a:t>
            </a:r>
            <a:r>
              <a:rPr lang="lt-LT" dirty="0"/>
              <a:t> </a:t>
            </a:r>
            <a:r>
              <a:rPr lang="lt-LT" dirty="0" err="1"/>
              <a:t>about</a:t>
            </a:r>
            <a:r>
              <a:rPr lang="lt-LT" dirty="0"/>
              <a:t> </a:t>
            </a:r>
            <a:r>
              <a:rPr lang="lt-LT" dirty="0" err="1"/>
              <a:t>train</a:t>
            </a:r>
            <a:r>
              <a:rPr lang="lt-LT" dirty="0"/>
              <a:t> </a:t>
            </a:r>
            <a:r>
              <a:rPr lang="lt-LT" dirty="0" err="1"/>
              <a:t>stations</a:t>
            </a:r>
            <a:r>
              <a:rPr lang="lt-LT" dirty="0"/>
              <a:t> (eg. </a:t>
            </a:r>
            <a:r>
              <a:rPr lang="lt-LT" dirty="0" err="1"/>
              <a:t>Timetables</a:t>
            </a:r>
            <a:r>
              <a:rPr lang="lt-LT" dirty="0"/>
              <a:t>)</a:t>
            </a:r>
            <a:endParaRPr lang="en-GB" dirty="0"/>
          </a:p>
          <a:p>
            <a:pPr marL="285750" indent="-285750">
              <a:buFont typeface="Arial" panose="020B0604020202020204" pitchFamily="34" charset="0"/>
              <a:buChar char="•"/>
            </a:pPr>
            <a:endParaRPr lang="en-GB" dirty="0"/>
          </a:p>
          <a:p>
            <a:r>
              <a:rPr lang="en-GB" dirty="0"/>
              <a:t>Strengths:</a:t>
            </a:r>
          </a:p>
          <a:p>
            <a:pPr marL="285750" indent="-285750">
              <a:buFont typeface="Arial" panose="020B0604020202020204" pitchFamily="34" charset="0"/>
              <a:buChar char="•"/>
            </a:pPr>
            <a:r>
              <a:rPr lang="en-US" dirty="0"/>
              <a:t>Innovative, New technology. </a:t>
            </a:r>
          </a:p>
          <a:p>
            <a:pPr marL="285750" indent="-285750">
              <a:buFont typeface="Arial" panose="020B0604020202020204" pitchFamily="34" charset="0"/>
              <a:buChar char="•"/>
            </a:pPr>
            <a:r>
              <a:rPr lang="en-GB" dirty="0"/>
              <a:t>Our application aims to fill a gap in the market by providing alternative search capabilities to the traditional property search options.</a:t>
            </a:r>
            <a:endParaRPr lang="en-US" dirty="0"/>
          </a:p>
        </p:txBody>
      </p:sp>
    </p:spTree>
    <p:extLst>
      <p:ext uri="{BB962C8B-B14F-4D97-AF65-F5344CB8AC3E}">
        <p14:creationId xmlns:p14="http://schemas.microsoft.com/office/powerpoint/2010/main" val="227706381"/>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TSPF: Future Directions</a:t>
            </a:r>
          </a:p>
        </p:txBody>
      </p:sp>
      <p:sp>
        <p:nvSpPr>
          <p:cNvPr id="3" name="Content Placeholder 2"/>
          <p:cNvSpPr>
            <a:spLocks noGrp="1"/>
          </p:cNvSpPr>
          <p:nvPr>
            <p:ph idx="1"/>
          </p:nvPr>
        </p:nvSpPr>
        <p:spPr/>
        <p:txBody>
          <a:bodyPr/>
          <a:lstStyle/>
          <a:p>
            <a:pPr marL="285750" indent="-285750">
              <a:buFont typeface="Arial" panose="020B0604020202020204" pitchFamily="34" charset="0"/>
              <a:buChar char="•"/>
            </a:pPr>
            <a:r>
              <a:rPr lang="en-US" dirty="0"/>
              <a:t>Future version would prove to be faster, more visually appealing and more user friendly. </a:t>
            </a:r>
          </a:p>
          <a:p>
            <a:pPr marL="285750" indent="-285750">
              <a:buFont typeface="Arial" panose="020B0604020202020204" pitchFamily="34" charset="0"/>
              <a:buChar char="•"/>
            </a:pPr>
            <a:r>
              <a:rPr lang="en-GB" dirty="0"/>
              <a:t>In order to rectify aforementioned limitations , a number of improvements are suggested:</a:t>
            </a:r>
          </a:p>
          <a:p>
            <a:pPr marL="400050" indent="-400050">
              <a:buFont typeface="+mj-lt"/>
              <a:buAutoNum type="romanLcPeriod"/>
            </a:pPr>
            <a:r>
              <a:rPr lang="en-GB" dirty="0"/>
              <a:t>integration of live sales data through a property sales portal API, </a:t>
            </a:r>
          </a:p>
          <a:p>
            <a:pPr marL="400050" indent="-400050">
              <a:buFont typeface="+mj-lt"/>
              <a:buAutoNum type="romanLcPeriod"/>
            </a:pPr>
            <a:r>
              <a:rPr lang="en-GB" dirty="0"/>
              <a:t>inclusion of a larger area of interest e.g. the entire city of Brisbane,</a:t>
            </a:r>
          </a:p>
          <a:p>
            <a:pPr marL="400050" indent="-400050">
              <a:buFont typeface="+mj-lt"/>
              <a:buAutoNum type="romanLcPeriod"/>
            </a:pPr>
            <a:r>
              <a:rPr lang="en-GB" dirty="0"/>
              <a:t>the option for users to search relative to other points of interest, such as schools, hospitals or supermarkets.</a:t>
            </a:r>
            <a:endParaRPr lang="en-US" dirty="0"/>
          </a:p>
        </p:txBody>
      </p:sp>
    </p:spTree>
    <p:extLst>
      <p:ext uri="{BB962C8B-B14F-4D97-AF65-F5344CB8AC3E}">
        <p14:creationId xmlns:p14="http://schemas.microsoft.com/office/powerpoint/2010/main" val="3610600606"/>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9552" y="2065412"/>
            <a:ext cx="8229600" cy="952500"/>
          </a:xfrm>
        </p:spPr>
        <p:txBody>
          <a:bodyPr>
            <a:normAutofit/>
          </a:bodyPr>
          <a:lstStyle/>
          <a:p>
            <a:pPr algn="ctr"/>
            <a:r>
              <a:rPr lang="en-GB" sz="4800" dirty="0"/>
              <a:t>Questions?</a:t>
            </a:r>
          </a:p>
        </p:txBody>
      </p:sp>
    </p:spTree>
    <p:extLst>
      <p:ext uri="{BB962C8B-B14F-4D97-AF65-F5344CB8AC3E}">
        <p14:creationId xmlns:p14="http://schemas.microsoft.com/office/powerpoint/2010/main" val="2272974684"/>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 Statement</a:t>
            </a:r>
          </a:p>
        </p:txBody>
      </p:sp>
      <p:sp>
        <p:nvSpPr>
          <p:cNvPr id="3" name="Content Placeholder 2"/>
          <p:cNvSpPr>
            <a:spLocks noGrp="1"/>
          </p:cNvSpPr>
          <p:nvPr>
            <p:ph idx="1"/>
          </p:nvPr>
        </p:nvSpPr>
        <p:spPr>
          <a:xfrm>
            <a:off x="457200" y="1333503"/>
            <a:ext cx="8229600" cy="3468213"/>
          </a:xfrm>
        </p:spPr>
        <p:txBody>
          <a:bodyPr/>
          <a:lstStyle/>
          <a:p>
            <a:pPr algn="ctr"/>
            <a:endParaRPr lang="en-US" dirty="0"/>
          </a:p>
          <a:p>
            <a:pPr algn="ctr"/>
            <a:endParaRPr lang="en-US" dirty="0"/>
          </a:p>
          <a:p>
            <a:pPr algn="ctr"/>
            <a:endParaRPr lang="en-US" dirty="0"/>
          </a:p>
          <a:p>
            <a:pPr algn="ctr"/>
            <a:r>
              <a:rPr lang="en-US" dirty="0"/>
              <a:t>How to develop a </a:t>
            </a:r>
            <a:r>
              <a:rPr lang="en-US" dirty="0" err="1"/>
              <a:t>webGIS</a:t>
            </a:r>
            <a:r>
              <a:rPr lang="en-US" dirty="0"/>
              <a:t> application that enables citizens to determine properties for sale within walking distance of train stations. </a:t>
            </a:r>
          </a:p>
        </p:txBody>
      </p:sp>
    </p:spTree>
    <p:extLst>
      <p:ext uri="{BB962C8B-B14F-4D97-AF65-F5344CB8AC3E}">
        <p14:creationId xmlns:p14="http://schemas.microsoft.com/office/powerpoint/2010/main" val="615179978"/>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Research Questions</a:t>
            </a:r>
          </a:p>
        </p:txBody>
      </p:sp>
      <p:sp>
        <p:nvSpPr>
          <p:cNvPr id="3" name="Content Placeholder 2"/>
          <p:cNvSpPr>
            <a:spLocks noGrp="1"/>
          </p:cNvSpPr>
          <p:nvPr>
            <p:ph idx="1"/>
          </p:nvPr>
        </p:nvSpPr>
        <p:spPr/>
        <p:txBody>
          <a:bodyPr>
            <a:normAutofit fontScale="92500" lnSpcReduction="20000"/>
          </a:bodyPr>
          <a:lstStyle/>
          <a:p>
            <a:endParaRPr lang="en-US" dirty="0"/>
          </a:p>
          <a:p>
            <a:r>
              <a:rPr lang="en-US" dirty="0"/>
              <a:t>1. </a:t>
            </a:r>
            <a:r>
              <a:rPr lang="en-US" b="1" dirty="0"/>
              <a:t>Data Selection </a:t>
            </a:r>
            <a:r>
              <a:rPr lang="en-US" dirty="0"/>
              <a:t>- What data and data quality could be used in the design and implementation of a web based application to determine the closest railway station to a property for sale? </a:t>
            </a:r>
          </a:p>
          <a:p>
            <a:endParaRPr lang="en-US" dirty="0"/>
          </a:p>
          <a:p>
            <a:r>
              <a:rPr lang="en-US" dirty="0"/>
              <a:t>2. </a:t>
            </a:r>
            <a:r>
              <a:rPr lang="en-US" b="1" dirty="0"/>
              <a:t>Technologies </a:t>
            </a:r>
            <a:r>
              <a:rPr lang="en-US" dirty="0"/>
              <a:t>- What technologies could be used to design and implement a spatially enabled property search engine? </a:t>
            </a:r>
          </a:p>
          <a:p>
            <a:endParaRPr lang="en-US" dirty="0"/>
          </a:p>
          <a:p>
            <a:r>
              <a:rPr lang="en-US" dirty="0"/>
              <a:t>3. </a:t>
            </a:r>
            <a:r>
              <a:rPr lang="en-US" b="1" dirty="0"/>
              <a:t>Network Analysis </a:t>
            </a:r>
            <a:r>
              <a:rPr lang="en-US" dirty="0"/>
              <a:t>- What is the best route finding method to find the nearest train station to properties for sale? </a:t>
            </a:r>
          </a:p>
          <a:p>
            <a:endParaRPr lang="en-US" dirty="0"/>
          </a:p>
          <a:p>
            <a:r>
              <a:rPr lang="en-US" dirty="0"/>
              <a:t>4. </a:t>
            </a:r>
            <a:r>
              <a:rPr lang="en-US" b="1" dirty="0"/>
              <a:t>Remote Group Work </a:t>
            </a:r>
            <a:r>
              <a:rPr lang="en-US" dirty="0"/>
              <a:t>- How to best coordinate group work while working remotely? </a:t>
            </a:r>
          </a:p>
          <a:p>
            <a:endParaRPr lang="en-US" dirty="0"/>
          </a:p>
        </p:txBody>
      </p:sp>
    </p:spTree>
    <p:extLst>
      <p:ext uri="{BB962C8B-B14F-4D97-AF65-F5344CB8AC3E}">
        <p14:creationId xmlns:p14="http://schemas.microsoft.com/office/powerpoint/2010/main" val="225419408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Methodology </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057400" y="1572419"/>
            <a:ext cx="5029200" cy="2990850"/>
          </a:xfrm>
        </p:spPr>
      </p:pic>
    </p:spTree>
    <p:extLst>
      <p:ext uri="{BB962C8B-B14F-4D97-AF65-F5344CB8AC3E}">
        <p14:creationId xmlns:p14="http://schemas.microsoft.com/office/powerpoint/2010/main" val="1995997422"/>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Methodology: Requirements</a:t>
            </a:r>
          </a:p>
        </p:txBody>
      </p:sp>
      <p:pic>
        <p:nvPicPr>
          <p:cNvPr id="4" name="Content Placeholder 3"/>
          <p:cNvPicPr>
            <a:picLocks noGrp="1" noChangeAspect="1"/>
          </p:cNvPicPr>
          <p:nvPr>
            <p:ph idx="1"/>
          </p:nvPr>
        </p:nvPicPr>
        <p:blipFill rotWithShape="1">
          <a:blip r:embed="rId3">
            <a:extLst>
              <a:ext uri="{28A0092B-C50C-407E-A947-70E740481C1C}">
                <a14:useLocalDpi xmlns:a14="http://schemas.microsoft.com/office/drawing/2010/main" val="0"/>
              </a:ext>
            </a:extLst>
          </a:blip>
          <a:srcRect l="-1388" t="-1161" r="-187113" b="-75621"/>
          <a:stretch/>
        </p:blipFill>
        <p:spPr>
          <a:xfrm>
            <a:off x="457200" y="1333500"/>
            <a:ext cx="8229600" cy="3468688"/>
          </a:xfrm>
        </p:spPr>
      </p:pic>
      <p:sp>
        <p:nvSpPr>
          <p:cNvPr id="5" name="Rectangle 4"/>
          <p:cNvSpPr/>
          <p:nvPr/>
        </p:nvSpPr>
        <p:spPr>
          <a:xfrm>
            <a:off x="611560" y="2713484"/>
            <a:ext cx="1368152" cy="72008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Content Placeholder 2"/>
          <p:cNvSpPr txBox="1">
            <a:spLocks/>
          </p:cNvSpPr>
          <p:nvPr/>
        </p:nvSpPr>
        <p:spPr>
          <a:xfrm>
            <a:off x="3419872" y="1333503"/>
            <a:ext cx="5266928" cy="3468213"/>
          </a:xfrm>
          <a:prstGeom prst="rect">
            <a:avLst/>
          </a:prstGeom>
        </p:spPr>
        <p:txBody>
          <a:bodyPr vert="horz" lIns="91440" tIns="45720" rIns="91440" bIns="45720" rtlCol="0">
            <a:normAutofit/>
          </a:bodyPr>
          <a:lstStyle>
            <a:lvl1pPr marL="0" indent="0" algn="l" defTabSz="914400" rtl="0" eaLnBrk="1" latinLnBrk="0" hangingPunct="1">
              <a:spcBef>
                <a:spcPct val="20000"/>
              </a:spcBef>
              <a:buClr>
                <a:srgbClr val="54616E"/>
              </a:buClr>
              <a:buSzPct val="100000"/>
              <a:buFont typeface="Arial" pitchFamily="34" charset="0"/>
              <a:buNone/>
              <a:defRPr sz="1800" kern="1200">
                <a:solidFill>
                  <a:srgbClr val="54616E"/>
                </a:solidFill>
                <a:latin typeface="+mn-lt"/>
                <a:ea typeface="+mn-ea"/>
                <a:cs typeface="+mn-cs"/>
              </a:defRPr>
            </a:lvl1pPr>
            <a:lvl2pPr marL="457200" indent="0" algn="l" defTabSz="914400" rtl="0" eaLnBrk="1" latinLnBrk="0" hangingPunct="1">
              <a:spcBef>
                <a:spcPct val="20000"/>
              </a:spcBef>
              <a:buFont typeface="Arial" pitchFamily="34" charset="0"/>
              <a:buNone/>
              <a:defRPr sz="1800" kern="1200">
                <a:solidFill>
                  <a:srgbClr val="54616E"/>
                </a:solidFill>
                <a:latin typeface="+mn-lt"/>
                <a:ea typeface="+mn-ea"/>
                <a:cs typeface="+mn-cs"/>
              </a:defRPr>
            </a:lvl2pPr>
            <a:lvl3pPr marL="914400" indent="0" algn="l" defTabSz="914400" rtl="0" eaLnBrk="1" latinLnBrk="0" hangingPunct="1">
              <a:spcBef>
                <a:spcPct val="20000"/>
              </a:spcBef>
              <a:buFont typeface="Arial" pitchFamily="34" charset="0"/>
              <a:buNone/>
              <a:defRPr sz="1800" kern="1200">
                <a:solidFill>
                  <a:srgbClr val="54616E"/>
                </a:solidFill>
                <a:latin typeface="+mn-lt"/>
                <a:ea typeface="+mn-ea"/>
                <a:cs typeface="+mn-cs"/>
              </a:defRPr>
            </a:lvl3pPr>
            <a:lvl4pPr marL="1371600" indent="0" algn="l" defTabSz="914400" rtl="0" eaLnBrk="1" latinLnBrk="0" hangingPunct="1">
              <a:spcBef>
                <a:spcPct val="20000"/>
              </a:spcBef>
              <a:buFont typeface="Arial" pitchFamily="34" charset="0"/>
              <a:buNone/>
              <a:defRPr sz="1800" kern="1200">
                <a:solidFill>
                  <a:srgbClr val="54616E"/>
                </a:solidFill>
                <a:latin typeface="+mn-lt"/>
                <a:ea typeface="+mn-ea"/>
                <a:cs typeface="+mn-cs"/>
              </a:defRPr>
            </a:lvl4pPr>
            <a:lvl5pPr marL="1828800" indent="0" algn="l" defTabSz="914400" rtl="0" eaLnBrk="1" latinLnBrk="0" hangingPunct="1">
              <a:spcBef>
                <a:spcPct val="20000"/>
              </a:spcBef>
              <a:buFont typeface="Arial" pitchFamily="34" charset="0"/>
              <a:buNone/>
              <a:defRPr sz="1800" kern="1200">
                <a:solidFill>
                  <a:srgbClr val="54616E"/>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User characteristics:</a:t>
            </a:r>
          </a:p>
          <a:p>
            <a:pPr marL="285750" indent="-285750">
              <a:buFont typeface="Arial"/>
              <a:buChar char="•"/>
            </a:pPr>
            <a:r>
              <a:rPr lang="en-GB" dirty="0"/>
              <a:t>Home buyers or renters</a:t>
            </a:r>
            <a:endParaRPr lang="en-AU" dirty="0"/>
          </a:p>
          <a:p>
            <a:pPr marL="285750" indent="-285750">
              <a:buFont typeface="Arial"/>
              <a:buChar char="•"/>
            </a:pPr>
            <a:r>
              <a:rPr lang="en-GB" dirty="0"/>
              <a:t>Frequent users of public transport</a:t>
            </a:r>
            <a:endParaRPr lang="en-AU" dirty="0"/>
          </a:p>
          <a:p>
            <a:pPr marL="285750" indent="-285750">
              <a:buFont typeface="Arial"/>
              <a:buChar char="•"/>
            </a:pPr>
            <a:r>
              <a:rPr lang="en-GB" dirty="0"/>
              <a:t>In lower income brackets</a:t>
            </a:r>
          </a:p>
          <a:p>
            <a:pPr marL="285750" indent="-285750">
              <a:buFont typeface="Arial"/>
              <a:buChar char="•"/>
            </a:pPr>
            <a:r>
              <a:rPr lang="en-GB" dirty="0"/>
              <a:t>Employed rather than unemployed</a:t>
            </a:r>
          </a:p>
          <a:p>
            <a:pPr marL="285750" indent="-285750">
              <a:buFont typeface="Arial"/>
              <a:buChar char="•"/>
            </a:pPr>
            <a:r>
              <a:rPr lang="en-GB" dirty="0"/>
              <a:t>Less reliant on a motor vehicle for transport</a:t>
            </a:r>
            <a:endParaRPr lang="en-AU" dirty="0"/>
          </a:p>
          <a:p>
            <a:pPr marL="285750" indent="-285750">
              <a:buFont typeface="Arial"/>
              <a:buChar char="•"/>
            </a:pPr>
            <a:r>
              <a:rPr lang="en-GB" dirty="0"/>
              <a:t>Value a ecological and environmental friendly lifestyle</a:t>
            </a:r>
            <a:endParaRPr lang="en-AU" dirty="0"/>
          </a:p>
          <a:p>
            <a:endParaRPr lang="en-US" dirty="0"/>
          </a:p>
        </p:txBody>
      </p:sp>
    </p:spTree>
    <p:extLst>
      <p:ext uri="{BB962C8B-B14F-4D97-AF65-F5344CB8AC3E}">
        <p14:creationId xmlns:p14="http://schemas.microsoft.com/office/powerpoint/2010/main" val="32674727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Methodology: Requirements</a:t>
            </a:r>
          </a:p>
        </p:txBody>
      </p:sp>
      <p:sp>
        <p:nvSpPr>
          <p:cNvPr id="3" name="Content Placeholder 2"/>
          <p:cNvSpPr>
            <a:spLocks noGrp="1"/>
          </p:cNvSpPr>
          <p:nvPr>
            <p:ph idx="1"/>
          </p:nvPr>
        </p:nvSpPr>
        <p:spPr/>
        <p:txBody>
          <a:bodyPr/>
          <a:lstStyle/>
          <a:p>
            <a:endParaRPr lang="en-US" dirty="0"/>
          </a:p>
        </p:txBody>
      </p:sp>
      <p:pic>
        <p:nvPicPr>
          <p:cNvPr id="5" name="Content Placeholder 3"/>
          <p:cNvPicPr>
            <a:picLocks noChangeAspect="1"/>
          </p:cNvPicPr>
          <p:nvPr/>
        </p:nvPicPr>
        <p:blipFill rotWithShape="1">
          <a:blip r:embed="rId3">
            <a:extLst>
              <a:ext uri="{28A0092B-C50C-407E-A947-70E740481C1C}">
                <a14:useLocalDpi xmlns:a14="http://schemas.microsoft.com/office/drawing/2010/main" val="0"/>
              </a:ext>
            </a:extLst>
          </a:blip>
          <a:srcRect l="-1388" t="-1161" r="-187113" b="-75621"/>
          <a:stretch/>
        </p:blipFill>
        <p:spPr>
          <a:xfrm>
            <a:off x="457200" y="1333500"/>
            <a:ext cx="8229600" cy="3468688"/>
          </a:xfrm>
          <a:prstGeom prst="rect">
            <a:avLst/>
          </a:prstGeom>
        </p:spPr>
      </p:pic>
      <p:sp>
        <p:nvSpPr>
          <p:cNvPr id="7" name="Rectangle 6"/>
          <p:cNvSpPr/>
          <p:nvPr/>
        </p:nvSpPr>
        <p:spPr>
          <a:xfrm>
            <a:off x="611560" y="2713484"/>
            <a:ext cx="1368152" cy="72008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Content Placeholder 2"/>
          <p:cNvSpPr txBox="1">
            <a:spLocks/>
          </p:cNvSpPr>
          <p:nvPr/>
        </p:nvSpPr>
        <p:spPr>
          <a:xfrm>
            <a:off x="3347864" y="1345332"/>
            <a:ext cx="5328592" cy="3468213"/>
          </a:xfrm>
          <a:prstGeom prst="rect">
            <a:avLst/>
          </a:prstGeom>
        </p:spPr>
        <p:txBody>
          <a:bodyPr vert="horz" lIns="91440" tIns="45720" rIns="91440" bIns="45720" rtlCol="0">
            <a:normAutofit/>
          </a:bodyPr>
          <a:lstStyle>
            <a:lvl1pPr marL="0" indent="0" algn="l" defTabSz="914400" rtl="0" eaLnBrk="1" latinLnBrk="0" hangingPunct="1">
              <a:spcBef>
                <a:spcPct val="20000"/>
              </a:spcBef>
              <a:buClr>
                <a:srgbClr val="54616E"/>
              </a:buClr>
              <a:buSzPct val="100000"/>
              <a:buFont typeface="Arial" pitchFamily="34" charset="0"/>
              <a:buNone/>
              <a:defRPr sz="1800" kern="1200">
                <a:solidFill>
                  <a:srgbClr val="54616E"/>
                </a:solidFill>
                <a:latin typeface="+mn-lt"/>
                <a:ea typeface="+mn-ea"/>
                <a:cs typeface="+mn-cs"/>
              </a:defRPr>
            </a:lvl1pPr>
            <a:lvl2pPr marL="457200" indent="0" algn="l" defTabSz="914400" rtl="0" eaLnBrk="1" latinLnBrk="0" hangingPunct="1">
              <a:spcBef>
                <a:spcPct val="20000"/>
              </a:spcBef>
              <a:buFont typeface="Arial" pitchFamily="34" charset="0"/>
              <a:buNone/>
              <a:defRPr sz="1800" kern="1200">
                <a:solidFill>
                  <a:srgbClr val="54616E"/>
                </a:solidFill>
                <a:latin typeface="+mn-lt"/>
                <a:ea typeface="+mn-ea"/>
                <a:cs typeface="+mn-cs"/>
              </a:defRPr>
            </a:lvl2pPr>
            <a:lvl3pPr marL="914400" indent="0" algn="l" defTabSz="914400" rtl="0" eaLnBrk="1" latinLnBrk="0" hangingPunct="1">
              <a:spcBef>
                <a:spcPct val="20000"/>
              </a:spcBef>
              <a:buFont typeface="Arial" pitchFamily="34" charset="0"/>
              <a:buNone/>
              <a:defRPr sz="1800" kern="1200">
                <a:solidFill>
                  <a:srgbClr val="54616E"/>
                </a:solidFill>
                <a:latin typeface="+mn-lt"/>
                <a:ea typeface="+mn-ea"/>
                <a:cs typeface="+mn-cs"/>
              </a:defRPr>
            </a:lvl3pPr>
            <a:lvl4pPr marL="1371600" indent="0" algn="l" defTabSz="914400" rtl="0" eaLnBrk="1" latinLnBrk="0" hangingPunct="1">
              <a:spcBef>
                <a:spcPct val="20000"/>
              </a:spcBef>
              <a:buFont typeface="Arial" pitchFamily="34" charset="0"/>
              <a:buNone/>
              <a:defRPr sz="1800" kern="1200">
                <a:solidFill>
                  <a:srgbClr val="54616E"/>
                </a:solidFill>
                <a:latin typeface="+mn-lt"/>
                <a:ea typeface="+mn-ea"/>
                <a:cs typeface="+mn-cs"/>
              </a:defRPr>
            </a:lvl4pPr>
            <a:lvl5pPr marL="1828800" indent="0" algn="l" defTabSz="914400" rtl="0" eaLnBrk="1" latinLnBrk="0" hangingPunct="1">
              <a:spcBef>
                <a:spcPct val="20000"/>
              </a:spcBef>
              <a:buFont typeface="Arial" pitchFamily="34" charset="0"/>
              <a:buNone/>
              <a:defRPr sz="1800" kern="1200">
                <a:solidFill>
                  <a:srgbClr val="54616E"/>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User needs:</a:t>
            </a:r>
          </a:p>
          <a:p>
            <a:pPr marL="285750" indent="-285750">
              <a:buFont typeface="Arial"/>
              <a:buChar char="•"/>
            </a:pPr>
            <a:r>
              <a:rPr lang="en-GB" dirty="0"/>
              <a:t>Determine the nearest train station to a property of interest, including travel time by walking</a:t>
            </a:r>
            <a:endParaRPr lang="en-AU" dirty="0"/>
          </a:p>
          <a:p>
            <a:pPr marL="285750" indent="-285750">
              <a:buFont typeface="Arial"/>
              <a:buChar char="•"/>
            </a:pPr>
            <a:r>
              <a:rPr lang="en-GB" dirty="0"/>
              <a:t>Access information about the nearest train station, such as the number of train lines</a:t>
            </a:r>
            <a:endParaRPr lang="en-AU" dirty="0"/>
          </a:p>
          <a:p>
            <a:pPr marL="285750" indent="-285750">
              <a:buFont typeface="Arial"/>
              <a:buChar char="•"/>
            </a:pPr>
            <a:r>
              <a:rPr lang="en-GB" dirty="0"/>
              <a:t>Access to the application through an existing real estate website</a:t>
            </a:r>
            <a:endParaRPr lang="en-AU" dirty="0"/>
          </a:p>
          <a:p>
            <a:pPr marL="285750" indent="-285750">
              <a:buFont typeface="Arial"/>
              <a:buChar char="•"/>
            </a:pPr>
            <a:r>
              <a:rPr lang="en-GB" dirty="0"/>
              <a:t>Process requests quickly</a:t>
            </a:r>
            <a:endParaRPr lang="en-AU" dirty="0"/>
          </a:p>
          <a:p>
            <a:pPr marL="285750" indent="-285750">
              <a:buFont typeface="Arial"/>
              <a:buChar char="•"/>
            </a:pPr>
            <a:r>
              <a:rPr lang="en-GB" dirty="0"/>
              <a:t>Intuitive </a:t>
            </a:r>
            <a:endParaRPr lang="en-AU" dirty="0"/>
          </a:p>
          <a:p>
            <a:endParaRPr lang="en-US" dirty="0"/>
          </a:p>
        </p:txBody>
      </p:sp>
    </p:spTree>
    <p:extLst>
      <p:ext uri="{BB962C8B-B14F-4D97-AF65-F5344CB8AC3E}">
        <p14:creationId xmlns:p14="http://schemas.microsoft.com/office/powerpoint/2010/main" val="14667229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build="p"/>
    </p:bldLst>
  </p:timing>
</p:sld>
</file>

<file path=ppt/theme/theme1.xml><?xml version="1.0" encoding="utf-8"?>
<a:theme xmlns:a="http://schemas.openxmlformats.org/drawingml/2006/main" name="AAU_EN_16_10_waves">
  <a:themeElements>
    <a:clrScheme name="AAU farver">
      <a:dk1>
        <a:srgbClr val="211A52"/>
      </a:dk1>
      <a:lt1>
        <a:srgbClr val="FFFFFF"/>
      </a:lt1>
      <a:dk2>
        <a:srgbClr val="54616E"/>
      </a:dk2>
      <a:lt2>
        <a:srgbClr val="FFFFFF"/>
      </a:lt2>
      <a:accent1>
        <a:srgbClr val="594FBF"/>
      </a:accent1>
      <a:accent2>
        <a:srgbClr val="B2A2C7"/>
      </a:accent2>
      <a:accent3>
        <a:srgbClr val="C3D69B"/>
      </a:accent3>
      <a:accent4>
        <a:srgbClr val="95B3D7"/>
      </a:accent4>
      <a:accent5>
        <a:srgbClr val="548DD4"/>
      </a:accent5>
      <a:accent6>
        <a:srgbClr val="BFBFBF"/>
      </a:accent6>
      <a:hlink>
        <a:srgbClr val="0000BF"/>
      </a:hlink>
      <a:folHlink>
        <a:srgbClr val="800080"/>
      </a:folHlink>
    </a:clrScheme>
    <a:fontScheme name="Klassisk kontor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ølgeform">
      <a:fillStyleLst>
        <a:solidFill>
          <a:schemeClr val="phClr"/>
        </a:solidFill>
        <a:gradFill rotWithShape="1">
          <a:gsLst>
            <a:gs pos="0">
              <a:schemeClr val="phClr">
                <a:tint val="0"/>
              </a:schemeClr>
            </a:gs>
            <a:gs pos="44000">
              <a:schemeClr val="phClr">
                <a:tint val="60000"/>
                <a:satMod val="120000"/>
              </a:schemeClr>
            </a:gs>
            <a:gs pos="100000">
              <a:schemeClr val="phClr">
                <a:tint val="90000"/>
                <a:alpha val="100000"/>
                <a:lumMod val="90000"/>
              </a:schemeClr>
            </a:gs>
          </a:gsLst>
          <a:lin ang="5400000" scaled="0"/>
        </a:gradFill>
        <a:gradFill rotWithShape="1">
          <a:gsLst>
            <a:gs pos="0">
              <a:schemeClr val="phClr">
                <a:tint val="96000"/>
                <a:satMod val="120000"/>
                <a:lumMod val="120000"/>
              </a:schemeClr>
            </a:gs>
            <a:gs pos="100000">
              <a:schemeClr val="phClr">
                <a:shade val="89000"/>
                <a:lumMod val="90000"/>
              </a:schemeClr>
            </a:gs>
          </a:gsLst>
          <a:lin ang="5400000" scaled="0"/>
        </a:gradFill>
      </a:fillStyleLst>
      <a:lnStyleLst>
        <a:ln w="9525" cap="flat" cmpd="sng" algn="ctr">
          <a:solidFill>
            <a:schemeClr val="phClr"/>
          </a:solidFill>
          <a:prstDash val="solid"/>
        </a:ln>
        <a:ln w="15875" cap="flat" cmpd="sng" algn="ctr">
          <a:solidFill>
            <a:schemeClr val="phClr">
              <a:shade val="75000"/>
              <a:lumMod val="80000"/>
            </a:schemeClr>
          </a:solidFill>
          <a:prstDash val="solid"/>
        </a:ln>
        <a:ln w="25400" cap="flat" cmpd="sng" algn="ctr">
          <a:solidFill>
            <a:schemeClr val="phClr"/>
          </a:solidFill>
          <a:prstDash val="solid"/>
        </a:ln>
      </a:lnStyleLst>
      <a:effectStyleLst>
        <a:effectStyle>
          <a:effectLst/>
        </a:effectStyle>
        <a:effectStyle>
          <a:effectLst>
            <a:outerShdw blurRad="50800" dist="25400" dir="5400000" rotWithShape="0">
              <a:srgbClr val="000000">
                <a:alpha val="38000"/>
              </a:srgbClr>
            </a:outerShdw>
          </a:effectLst>
          <a:scene3d>
            <a:camera prst="orthographicFront">
              <a:rot lat="0" lon="0" rev="0"/>
            </a:camera>
            <a:lightRig rig="flat" dir="tl">
              <a:rot lat="0" lon="0" rev="6360000"/>
            </a:lightRig>
          </a:scene3d>
          <a:sp3d prstMaterial="flat">
            <a:bevelT w="12700" h="12700"/>
          </a:sp3d>
        </a:effectStyle>
        <a:effectStyle>
          <a:effectLst>
            <a:outerShdw blurRad="50800" dist="25400" dir="5400000" rotWithShape="0">
              <a:srgbClr val="000000">
                <a:alpha val="38000"/>
              </a:srgbClr>
            </a:outerShdw>
          </a:effectLst>
          <a:scene3d>
            <a:camera prst="orthographicFront">
              <a:rot lat="0" lon="0" rev="0"/>
            </a:camera>
            <a:lightRig rig="flat" dir="tl">
              <a:rot lat="0" lon="0" rev="6360000"/>
            </a:lightRig>
          </a:scene3d>
          <a:sp3d contourW="19050" prstMaterial="flat">
            <a:bevelT w="63500" h="63500"/>
            <a:contourClr>
              <a:schemeClr val="phClr">
                <a:shade val="25000"/>
                <a:satMod val="18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Kontortema">
  <a:themeElements>
    <a:clrScheme name="Kontor">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Kont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ont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AAU_EN_16_10_waves.potx</Template>
  <TotalTime>1446</TotalTime>
  <Words>2939</Words>
  <Application>Microsoft Office PowerPoint</Application>
  <PresentationFormat>Demonstracija ekrane (16:10)</PresentationFormat>
  <Paragraphs>491</Paragraphs>
  <Slides>44</Slides>
  <Notes>44</Notes>
  <HiddenSlides>0</HiddenSlides>
  <MMClips>0</MMClips>
  <ScaleCrop>false</ScaleCrop>
  <HeadingPairs>
    <vt:vector size="6" baseType="variant">
      <vt:variant>
        <vt:lpstr>Naudojami šriftai</vt:lpstr>
      </vt:variant>
      <vt:variant>
        <vt:i4>4</vt:i4>
      </vt:variant>
      <vt:variant>
        <vt:lpstr>Tema</vt:lpstr>
      </vt:variant>
      <vt:variant>
        <vt:i4>1</vt:i4>
      </vt:variant>
      <vt:variant>
        <vt:lpstr>Skaidrių pavadinimai</vt:lpstr>
      </vt:variant>
      <vt:variant>
        <vt:i4>44</vt:i4>
      </vt:variant>
    </vt:vector>
  </HeadingPairs>
  <TitlesOfParts>
    <vt:vector size="49" baseType="lpstr">
      <vt:lpstr>Arial</vt:lpstr>
      <vt:lpstr>Calibri</vt:lpstr>
      <vt:lpstr>Mangal</vt:lpstr>
      <vt:lpstr>Times New Roman</vt:lpstr>
      <vt:lpstr>AAU_EN_16_10_waves</vt:lpstr>
      <vt:lpstr>Train station proximity finder semester 1, 2016</vt:lpstr>
      <vt:lpstr>Scope</vt:lpstr>
      <vt:lpstr>Introduction </vt:lpstr>
      <vt:lpstr>Introduction</vt:lpstr>
      <vt:lpstr>Problem Statement</vt:lpstr>
      <vt:lpstr>Research Questions</vt:lpstr>
      <vt:lpstr>Methodology </vt:lpstr>
      <vt:lpstr>Methodology: Requirements</vt:lpstr>
      <vt:lpstr>Methodology: Requirements</vt:lpstr>
      <vt:lpstr>Methodology: Requirements</vt:lpstr>
      <vt:lpstr>Methodology: Design</vt:lpstr>
      <vt:lpstr>Research Question: Data Selection</vt:lpstr>
      <vt:lpstr>Research Question: Data Selection</vt:lpstr>
      <vt:lpstr>Research Question: Data Selection</vt:lpstr>
      <vt:lpstr>Research Question: Data Selection</vt:lpstr>
      <vt:lpstr>Research Question: Data Selection</vt:lpstr>
      <vt:lpstr>Research Question: Technologies</vt:lpstr>
      <vt:lpstr>„PowerPoint“ pateiktis</vt:lpstr>
      <vt:lpstr>Preparing Data</vt:lpstr>
      <vt:lpstr>„PowerPoint“ pateiktis</vt:lpstr>
      <vt:lpstr>Storing Data</vt:lpstr>
      <vt:lpstr>„PowerPoint“ pateiktis</vt:lpstr>
      <vt:lpstr>Serving Data</vt:lpstr>
      <vt:lpstr>„PowerPoint“ pateiktis</vt:lpstr>
      <vt:lpstr>Displaying Data</vt:lpstr>
      <vt:lpstr>Research Question: Technologies</vt:lpstr>
      <vt:lpstr>Research Question: Network Analysis</vt:lpstr>
      <vt:lpstr>Research Question: Network Analysis</vt:lpstr>
      <vt:lpstr>Research Question: Network Analysis</vt:lpstr>
      <vt:lpstr>Research Question: Remote Group Work </vt:lpstr>
      <vt:lpstr>Research Question: Remote Group Work </vt:lpstr>
      <vt:lpstr>TSPF Application </vt:lpstr>
      <vt:lpstr>TSPF: Development</vt:lpstr>
      <vt:lpstr>Version 1 </vt:lpstr>
      <vt:lpstr>Version 1</vt:lpstr>
      <vt:lpstr>Version 2</vt:lpstr>
      <vt:lpstr>Version 3</vt:lpstr>
      <vt:lpstr>Version 3</vt:lpstr>
      <vt:lpstr>Version 3</vt:lpstr>
      <vt:lpstr>Version 3</vt:lpstr>
      <vt:lpstr>Final Application </vt:lpstr>
      <vt:lpstr>TSPF: Strengths and Limitations </vt:lpstr>
      <vt:lpstr>TSPF: Future Directions</vt:lpstr>
      <vt:lpstr>Questions?</vt:lpstr>
    </vt:vector>
  </TitlesOfParts>
  <Company>Aalborg Universitet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Train station proximity finder semester 1, 2016</dc:title>
  <dc:creator>Henning Jensen</dc:creator>
  <cp:lastModifiedBy>mak.nijole@gmail.com</cp:lastModifiedBy>
  <cp:revision>70</cp:revision>
  <dcterms:created xsi:type="dcterms:W3CDTF">2013-05-02T08:48:00Z</dcterms:created>
  <dcterms:modified xsi:type="dcterms:W3CDTF">2017-01-24T10:33:28Z</dcterms:modified>
</cp:coreProperties>
</file>